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4675EFE3-967C-4168-A546-D3ED25850ACB}" type="datetimeFigureOut">
              <a:rPr lang="en-AU" smtClean="0"/>
              <a:t>5/09/2020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3117394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675EFE3-967C-4168-A546-D3ED25850ACB}" type="datetimeFigureOut">
              <a:rPr lang="en-AU" smtClean="0"/>
              <a:t>5/09/2020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60382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675EFE3-967C-4168-A546-D3ED25850ACB}" type="datetimeFigureOut">
              <a:rPr lang="en-AU" smtClean="0"/>
              <a:t>5/09/2020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94787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675EFE3-967C-4168-A546-D3ED25850ACB}" type="datetimeFigureOut">
              <a:rPr lang="en-AU" smtClean="0"/>
              <a:t>5/09/2020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347432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75EFE3-967C-4168-A546-D3ED25850ACB}" type="datetimeFigureOut">
              <a:rPr lang="en-AU" smtClean="0"/>
              <a:t>5/09/2020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656248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4675EFE3-967C-4168-A546-D3ED25850ACB}" type="datetimeFigureOut">
              <a:rPr lang="en-AU" smtClean="0"/>
              <a:t>5/09/2020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44318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4675EFE3-967C-4168-A546-D3ED25850ACB}" type="datetimeFigureOut">
              <a:rPr lang="en-AU" smtClean="0"/>
              <a:t>5/09/2020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484706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4675EFE3-967C-4168-A546-D3ED25850ACB}" type="datetimeFigureOut">
              <a:rPr lang="en-AU" smtClean="0"/>
              <a:t>5/09/2020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409256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5EFE3-967C-4168-A546-D3ED25850ACB}" type="datetimeFigureOut">
              <a:rPr lang="en-AU" smtClean="0"/>
              <a:t>5/09/2020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14762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75EFE3-967C-4168-A546-D3ED25850ACB}" type="datetimeFigureOut">
              <a:rPr lang="en-AU" smtClean="0"/>
              <a:t>5/09/2020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205514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75EFE3-967C-4168-A546-D3ED25850ACB}" type="datetimeFigureOut">
              <a:rPr lang="en-AU" smtClean="0"/>
              <a:t>5/09/2020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7E778B1-EAAD-491E-93D0-82283699D58E}" type="slidenum">
              <a:rPr lang="en-AU" smtClean="0"/>
              <a:t>‹#›</a:t>
            </a:fld>
            <a:endParaRPr lang="en-AU"/>
          </a:p>
        </p:txBody>
      </p:sp>
    </p:spTree>
    <p:extLst>
      <p:ext uri="{BB962C8B-B14F-4D97-AF65-F5344CB8AC3E}">
        <p14:creationId xmlns:p14="http://schemas.microsoft.com/office/powerpoint/2010/main" val="962059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5EFE3-967C-4168-A546-D3ED25850ACB}" type="datetimeFigureOut">
              <a:rPr lang="en-AU" smtClean="0"/>
              <a:t>5/09/2020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778B1-EAAD-491E-93D0-82283699D58E}" type="slidenum">
              <a:rPr lang="en-AU" smtClean="0"/>
              <a:t>‹#›</a:t>
            </a:fld>
            <a:endParaRPr lang="en-AU"/>
          </a:p>
        </p:txBody>
      </p:sp>
    </p:spTree>
    <p:extLst>
      <p:ext uri="{BB962C8B-B14F-4D97-AF65-F5344CB8AC3E}">
        <p14:creationId xmlns:p14="http://schemas.microsoft.com/office/powerpoint/2010/main" val="2468659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Organ Systems</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316421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800" y="1854538"/>
            <a:ext cx="11671300" cy="1200329"/>
          </a:xfrm>
          <a:prstGeom prst="rect">
            <a:avLst/>
          </a:prstGeom>
        </p:spPr>
        <p:txBody>
          <a:bodyPr wrap="square">
            <a:spAutoFit/>
          </a:bodyPr>
          <a:lstStyle/>
          <a:p>
            <a:r>
              <a:rPr lang="en-AU" b="0" i="0" dirty="0" smtClean="0">
                <a:solidFill>
                  <a:srgbClr val="444444"/>
                </a:solidFill>
                <a:effectLst/>
                <a:latin typeface="Arial" panose="020B0604020202020204" pitchFamily="34" charset="0"/>
              </a:rPr>
              <a:t>Food that has been </a:t>
            </a:r>
            <a:r>
              <a:rPr lang="en-AU" b="1" i="0" dirty="0" smtClean="0">
                <a:solidFill>
                  <a:srgbClr val="7C6899"/>
                </a:solidFill>
                <a:effectLst/>
                <a:latin typeface="Arial" panose="020B0604020202020204" pitchFamily="34" charset="0"/>
              </a:rPr>
              <a:t>digested in the stomach</a:t>
            </a:r>
            <a:r>
              <a:rPr lang="en-AU" b="0" i="0" dirty="0" smtClean="0">
                <a:solidFill>
                  <a:srgbClr val="444444"/>
                </a:solidFill>
                <a:effectLst/>
                <a:latin typeface="Arial" panose="020B0604020202020204" pitchFamily="34" charset="0"/>
              </a:rPr>
              <a:t> is then transported to the </a:t>
            </a:r>
            <a:r>
              <a:rPr lang="en-AU" b="1" i="0" dirty="0" smtClean="0">
                <a:solidFill>
                  <a:srgbClr val="336B87"/>
                </a:solidFill>
                <a:effectLst/>
                <a:latin typeface="Arial" panose="020B0604020202020204" pitchFamily="34" charset="0"/>
              </a:rPr>
              <a:t>small intestine,</a:t>
            </a:r>
            <a:r>
              <a:rPr lang="en-AU" b="0" i="0" dirty="0" smtClean="0">
                <a:solidFill>
                  <a:srgbClr val="444444"/>
                </a:solidFill>
                <a:effectLst/>
                <a:latin typeface="Arial" panose="020B0604020202020204" pitchFamily="34" charset="0"/>
              </a:rPr>
              <a:t> where the </a:t>
            </a:r>
            <a:r>
              <a:rPr lang="en-AU" b="1" i="0" dirty="0" smtClean="0">
                <a:solidFill>
                  <a:srgbClr val="6F1E51"/>
                </a:solidFill>
                <a:effectLst/>
                <a:latin typeface="Arial" panose="020B0604020202020204" pitchFamily="34" charset="0"/>
              </a:rPr>
              <a:t>majority of nutrient absorption occurs.</a:t>
            </a:r>
            <a:r>
              <a:rPr lang="en-AU" b="0" i="0" dirty="0" smtClean="0">
                <a:solidFill>
                  <a:srgbClr val="444444"/>
                </a:solidFill>
                <a:effectLst/>
                <a:latin typeface="Arial" panose="020B0604020202020204" pitchFamily="34" charset="0"/>
              </a:rPr>
              <a:t> The digested food that </a:t>
            </a:r>
            <a:r>
              <a:rPr lang="en-AU" b="1" i="0" dirty="0" smtClean="0">
                <a:solidFill>
                  <a:srgbClr val="7C6899"/>
                </a:solidFill>
                <a:effectLst/>
                <a:latin typeface="Arial" panose="020B0604020202020204" pitchFamily="34" charset="0"/>
              </a:rPr>
              <a:t>no further nutrients can be absorbed</a:t>
            </a:r>
            <a:r>
              <a:rPr lang="en-AU" b="0" i="0" dirty="0" smtClean="0">
                <a:solidFill>
                  <a:srgbClr val="444444"/>
                </a:solidFill>
                <a:effectLst/>
                <a:latin typeface="Arial" panose="020B0604020202020204" pitchFamily="34" charset="0"/>
              </a:rPr>
              <a:t> from it moves into the </a:t>
            </a:r>
            <a:r>
              <a:rPr lang="en-AU" b="1" i="0" dirty="0" smtClean="0">
                <a:solidFill>
                  <a:srgbClr val="336B87"/>
                </a:solidFill>
                <a:effectLst/>
                <a:latin typeface="Arial" panose="020B0604020202020204" pitchFamily="34" charset="0"/>
              </a:rPr>
              <a:t>large intestine.</a:t>
            </a:r>
            <a:r>
              <a:rPr lang="en-AU" b="0" i="0" dirty="0" smtClean="0">
                <a:solidFill>
                  <a:srgbClr val="444444"/>
                </a:solidFill>
                <a:effectLst/>
                <a:latin typeface="Arial" panose="020B0604020202020204" pitchFamily="34" charset="0"/>
              </a:rPr>
              <a:t> This </a:t>
            </a:r>
            <a:r>
              <a:rPr lang="en-AU" b="1" i="0" dirty="0" smtClean="0">
                <a:solidFill>
                  <a:srgbClr val="6F1E51"/>
                </a:solidFill>
                <a:effectLst/>
                <a:latin typeface="Arial" panose="020B0604020202020204" pitchFamily="34" charset="0"/>
              </a:rPr>
              <a:t>concentrated waste material</a:t>
            </a:r>
            <a:r>
              <a:rPr lang="en-AU" b="0" i="0" dirty="0" smtClean="0">
                <a:solidFill>
                  <a:srgbClr val="444444"/>
                </a:solidFill>
                <a:effectLst/>
                <a:latin typeface="Arial" panose="020B0604020202020204" pitchFamily="34" charset="0"/>
              </a:rPr>
              <a:t> is called </a:t>
            </a:r>
            <a:r>
              <a:rPr lang="en-AU" b="1" i="0" dirty="0" smtClean="0">
                <a:solidFill>
                  <a:srgbClr val="336B87"/>
                </a:solidFill>
                <a:effectLst/>
                <a:latin typeface="Arial" panose="020B0604020202020204" pitchFamily="34" charset="0"/>
              </a:rPr>
              <a:t>faeces,</a:t>
            </a:r>
            <a:r>
              <a:rPr lang="en-AU" b="0" i="0" dirty="0" smtClean="0">
                <a:solidFill>
                  <a:srgbClr val="444444"/>
                </a:solidFill>
                <a:effectLst/>
                <a:latin typeface="Arial" panose="020B0604020202020204" pitchFamily="34" charset="0"/>
              </a:rPr>
              <a:t> which is passed into the </a:t>
            </a:r>
            <a:r>
              <a:rPr lang="en-AU" b="1" i="0" dirty="0" smtClean="0">
                <a:solidFill>
                  <a:srgbClr val="7C6899"/>
                </a:solidFill>
                <a:effectLst/>
                <a:latin typeface="Arial" panose="020B0604020202020204" pitchFamily="34" charset="0"/>
              </a:rPr>
              <a:t>rectum</a:t>
            </a:r>
            <a:r>
              <a:rPr lang="en-AU" b="0" i="0" dirty="0" smtClean="0">
                <a:solidFill>
                  <a:srgbClr val="444444"/>
                </a:solidFill>
                <a:effectLst/>
                <a:latin typeface="Arial" panose="020B0604020202020204" pitchFamily="34" charset="0"/>
              </a:rPr>
              <a:t> and then </a:t>
            </a:r>
            <a:r>
              <a:rPr lang="en-AU" b="1" i="0" dirty="0" smtClean="0">
                <a:solidFill>
                  <a:srgbClr val="336B87"/>
                </a:solidFill>
                <a:effectLst/>
                <a:latin typeface="Arial" panose="020B0604020202020204" pitchFamily="34" charset="0"/>
              </a:rPr>
              <a:t>eliminated from the body</a:t>
            </a:r>
            <a:r>
              <a:rPr lang="en-AU" b="0" i="0" dirty="0" smtClean="0">
                <a:solidFill>
                  <a:srgbClr val="444444"/>
                </a:solidFill>
                <a:effectLst/>
                <a:latin typeface="Arial" panose="020B0604020202020204" pitchFamily="34" charset="0"/>
              </a:rPr>
              <a:t> through the </a:t>
            </a:r>
            <a:r>
              <a:rPr lang="en-AU" b="1" i="0" dirty="0" smtClean="0">
                <a:solidFill>
                  <a:srgbClr val="6F1E51"/>
                </a:solidFill>
                <a:effectLst/>
                <a:latin typeface="Arial" panose="020B0604020202020204" pitchFamily="34" charset="0"/>
              </a:rPr>
              <a:t>anus.</a:t>
            </a:r>
            <a:endParaRPr lang="en-AU" dirty="0"/>
          </a:p>
        </p:txBody>
      </p:sp>
    </p:spTree>
    <p:extLst>
      <p:ext uri="{BB962C8B-B14F-4D97-AF65-F5344CB8AC3E}">
        <p14:creationId xmlns:p14="http://schemas.microsoft.com/office/powerpoint/2010/main" val="161157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400" y="370344"/>
            <a:ext cx="11518900" cy="3416320"/>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The </a:t>
            </a:r>
            <a:r>
              <a:rPr lang="en-AU" b="1" i="0" dirty="0" smtClean="0">
                <a:solidFill>
                  <a:srgbClr val="6F1E51"/>
                </a:solidFill>
                <a:effectLst/>
                <a:latin typeface="Arial" panose="020B0604020202020204" pitchFamily="34" charset="0"/>
              </a:rPr>
              <a:t>circulatory system</a:t>
            </a:r>
            <a:r>
              <a:rPr lang="en-AU" b="1" i="0" dirty="0" smtClean="0">
                <a:solidFill>
                  <a:srgbClr val="444444"/>
                </a:solidFill>
                <a:effectLst/>
                <a:latin typeface="Arial" panose="020B0604020202020204" pitchFamily="34" charset="0"/>
              </a:rPr>
              <a:t> is responsible for carrying </a:t>
            </a:r>
            <a:r>
              <a:rPr lang="en-AU" b="1" i="0" dirty="0" smtClean="0">
                <a:solidFill>
                  <a:srgbClr val="DD8940"/>
                </a:solidFill>
                <a:effectLst/>
                <a:latin typeface="Arial" panose="020B0604020202020204" pitchFamily="34" charset="0"/>
              </a:rPr>
              <a:t>blood, nutrients, and waste</a:t>
            </a:r>
            <a:r>
              <a:rPr lang="en-AU" b="1" i="0" dirty="0" smtClean="0">
                <a:solidFill>
                  <a:srgbClr val="444444"/>
                </a:solidFill>
                <a:effectLst/>
                <a:latin typeface="Arial" panose="020B0604020202020204" pitchFamily="34" charset="0"/>
              </a:rPr>
              <a:t> throughout the body.</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 </a:t>
            </a:r>
            <a:r>
              <a:rPr lang="en-AU" b="1" i="0" dirty="0" smtClean="0">
                <a:solidFill>
                  <a:srgbClr val="336B87"/>
                </a:solidFill>
                <a:effectLst/>
                <a:latin typeface="Arial" panose="020B0604020202020204" pitchFamily="34" charset="0"/>
              </a:rPr>
              <a:t>human circulatory system</a:t>
            </a:r>
            <a:r>
              <a:rPr lang="en-AU" b="0" i="0" dirty="0" smtClean="0">
                <a:solidFill>
                  <a:srgbClr val="444444"/>
                </a:solidFill>
                <a:effectLst/>
                <a:latin typeface="Arial" panose="020B0604020202020204" pitchFamily="34" charset="0"/>
              </a:rPr>
              <a:t> consists of </a:t>
            </a:r>
            <a:r>
              <a:rPr lang="en-AU" b="1" i="0" dirty="0" smtClean="0">
                <a:solidFill>
                  <a:srgbClr val="6F1E51"/>
                </a:solidFill>
                <a:effectLst/>
                <a:latin typeface="Arial" panose="020B0604020202020204" pitchFamily="34" charset="0"/>
              </a:rPr>
              <a:t>blood, blood vessels, and the heart.</a:t>
            </a:r>
            <a:r>
              <a:rPr lang="en-AU" b="0" i="0" dirty="0" smtClean="0">
                <a:solidFill>
                  <a:srgbClr val="444444"/>
                </a:solidFill>
                <a:effectLst/>
                <a:latin typeface="Arial" panose="020B0604020202020204" pitchFamily="34" charset="0"/>
              </a:rPr>
              <a:t> The heart is composed of </a:t>
            </a:r>
            <a:r>
              <a:rPr lang="en-AU" b="1" i="0" dirty="0" smtClean="0">
                <a:solidFill>
                  <a:srgbClr val="DD8940"/>
                </a:solidFill>
                <a:effectLst/>
                <a:latin typeface="Arial" panose="020B0604020202020204" pitchFamily="34" charset="0"/>
              </a:rPr>
              <a:t>specialised cardiac muscle</a:t>
            </a:r>
            <a:r>
              <a:rPr lang="en-AU" b="0" i="0" dirty="0" smtClean="0">
                <a:solidFill>
                  <a:srgbClr val="444444"/>
                </a:solidFill>
                <a:effectLst/>
                <a:latin typeface="Arial" panose="020B0604020202020204" pitchFamily="34" charset="0"/>
              </a:rPr>
              <a:t> that allows it to act as a pump within this system.</a:t>
            </a:r>
          </a:p>
          <a:p>
            <a:pPr algn="ctr"/>
            <a:r>
              <a:rPr lang="en-AU" b="0" i="0" dirty="0" smtClean="0">
                <a:solidFill>
                  <a:srgbClr val="444444"/>
                </a:solidFill>
                <a:effectLst/>
                <a:latin typeface="Arial" panose="020B0604020202020204" pitchFamily="34" charset="0"/>
              </a:rPr>
              <a:t> </a:t>
            </a:r>
          </a:p>
          <a:p>
            <a:r>
              <a:rPr lang="en-AU" b="1" i="0" dirty="0" smtClean="0">
                <a:solidFill>
                  <a:srgbClr val="6F1E51"/>
                </a:solidFill>
                <a:effectLst/>
                <a:latin typeface="Arial" panose="020B0604020202020204" pitchFamily="34" charset="0"/>
              </a:rPr>
              <a:t>Blood is pumped</a:t>
            </a:r>
            <a:r>
              <a:rPr lang="en-AU" b="0" i="0" dirty="0" smtClean="0">
                <a:solidFill>
                  <a:srgbClr val="444444"/>
                </a:solidFill>
                <a:effectLst/>
                <a:latin typeface="Arial" panose="020B0604020202020204" pitchFamily="34" charset="0"/>
              </a:rPr>
              <a:t> throughout the human body </a:t>
            </a:r>
            <a:r>
              <a:rPr lang="en-AU" b="1" i="0" dirty="0" smtClean="0">
                <a:solidFill>
                  <a:srgbClr val="DD8940"/>
                </a:solidFill>
                <a:effectLst/>
                <a:latin typeface="Arial" panose="020B0604020202020204" pitchFamily="34" charset="0"/>
              </a:rPr>
              <a:t>via blood vessels.</a:t>
            </a:r>
            <a:endParaRPr lang="en-AU" b="0"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1" i="0" dirty="0" smtClean="0">
                <a:solidFill>
                  <a:srgbClr val="6F1E51"/>
                </a:solidFill>
                <a:effectLst/>
                <a:latin typeface="Arial" panose="020B0604020202020204" pitchFamily="34" charset="0"/>
              </a:rPr>
              <a:t>Arteries (part of the arterial system)</a:t>
            </a:r>
            <a:r>
              <a:rPr lang="en-AU" b="0" i="0" dirty="0" smtClean="0">
                <a:solidFill>
                  <a:srgbClr val="444444"/>
                </a:solidFill>
                <a:effectLst/>
                <a:latin typeface="Arial" panose="020B0604020202020204" pitchFamily="34" charset="0"/>
              </a:rPr>
              <a:t> carry </a:t>
            </a:r>
            <a:r>
              <a:rPr lang="en-AU" b="1" i="0" dirty="0" smtClean="0">
                <a:solidFill>
                  <a:srgbClr val="6F1E51"/>
                </a:solidFill>
                <a:effectLst/>
                <a:latin typeface="Arial" panose="020B0604020202020204" pitchFamily="34" charset="0"/>
              </a:rPr>
              <a:t>blood away from the heart</a:t>
            </a:r>
            <a:r>
              <a:rPr lang="en-AU" b="0" i="0" dirty="0" smtClean="0">
                <a:solidFill>
                  <a:srgbClr val="444444"/>
                </a:solidFill>
                <a:effectLst/>
                <a:latin typeface="Arial" panose="020B0604020202020204" pitchFamily="34" charset="0"/>
              </a:rPr>
              <a:t> into capillaries, providing </a:t>
            </a:r>
            <a:r>
              <a:rPr lang="en-AU" b="1" i="0" dirty="0" smtClean="0">
                <a:solidFill>
                  <a:srgbClr val="6F1E51"/>
                </a:solidFill>
                <a:effectLst/>
                <a:latin typeface="Arial" panose="020B0604020202020204" pitchFamily="34" charset="0"/>
              </a:rPr>
              <a:t>oxygen and other nutrients</a:t>
            </a:r>
            <a:r>
              <a:rPr lang="en-AU" b="0" i="0" dirty="0" smtClean="0">
                <a:solidFill>
                  <a:srgbClr val="444444"/>
                </a:solidFill>
                <a:effectLst/>
                <a:latin typeface="Arial" panose="020B0604020202020204" pitchFamily="34" charset="0"/>
              </a:rPr>
              <a:t> to tissue and cells.</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Once </a:t>
            </a:r>
            <a:r>
              <a:rPr lang="en-AU" b="1" i="0" dirty="0" smtClean="0">
                <a:solidFill>
                  <a:srgbClr val="336B87"/>
                </a:solidFill>
                <a:effectLst/>
                <a:latin typeface="Arial" panose="020B0604020202020204" pitchFamily="34" charset="0"/>
              </a:rPr>
              <a:t>oxygen is removed,</a:t>
            </a:r>
            <a:r>
              <a:rPr lang="en-AU" b="0" i="0" dirty="0" smtClean="0">
                <a:solidFill>
                  <a:srgbClr val="444444"/>
                </a:solidFill>
                <a:effectLst/>
                <a:latin typeface="Arial" panose="020B0604020202020204" pitchFamily="34" charset="0"/>
              </a:rPr>
              <a:t> this blood travels </a:t>
            </a:r>
            <a:r>
              <a:rPr lang="en-AU" b="1" i="0" dirty="0" smtClean="0">
                <a:solidFill>
                  <a:srgbClr val="336B87"/>
                </a:solidFill>
                <a:effectLst/>
                <a:latin typeface="Arial" panose="020B0604020202020204" pitchFamily="34" charset="0"/>
              </a:rPr>
              <a:t>back to the lungs to be </a:t>
            </a:r>
            <a:r>
              <a:rPr lang="en-AU" b="1" i="0" dirty="0" err="1" smtClean="0">
                <a:solidFill>
                  <a:srgbClr val="336B87"/>
                </a:solidFill>
                <a:effectLst/>
                <a:latin typeface="Arial" panose="020B0604020202020204" pitchFamily="34" charset="0"/>
              </a:rPr>
              <a:t>reoxygenated</a:t>
            </a:r>
            <a:r>
              <a:rPr lang="en-AU" b="1" i="0" dirty="0" smtClean="0">
                <a:solidFill>
                  <a:srgbClr val="336B87"/>
                </a:solidFill>
                <a:effectLst/>
                <a:latin typeface="Arial" panose="020B0604020202020204" pitchFamily="34" charset="0"/>
              </a:rPr>
              <a:t> via veins (part of the venous system).</a:t>
            </a:r>
            <a:endParaRPr lang="en-AU" b="0" i="0" dirty="0">
              <a:solidFill>
                <a:srgbClr val="444444"/>
              </a:solidFill>
              <a:effectLst/>
              <a:latin typeface="Arial" panose="020B0604020202020204" pitchFamily="34" charset="0"/>
            </a:endParaRPr>
          </a:p>
        </p:txBody>
      </p:sp>
      <p:pic>
        <p:nvPicPr>
          <p:cNvPr id="7170" name="Picture 2" descr="https://www.educationperfect.com/media/content/Science/1590367616.821021g/1590367617062-202464042760518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0737" y="3862864"/>
            <a:ext cx="3176225" cy="286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78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100" y="877144"/>
            <a:ext cx="10909300" cy="3139321"/>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The </a:t>
            </a:r>
            <a:r>
              <a:rPr lang="en-AU" b="1" i="0" dirty="0" smtClean="0">
                <a:solidFill>
                  <a:srgbClr val="DD8940"/>
                </a:solidFill>
                <a:effectLst/>
                <a:latin typeface="Arial" panose="020B0604020202020204" pitchFamily="34" charset="0"/>
              </a:rPr>
              <a:t>excretory system</a:t>
            </a:r>
            <a:r>
              <a:rPr lang="en-AU" b="1" i="0" dirty="0" smtClean="0">
                <a:solidFill>
                  <a:srgbClr val="444444"/>
                </a:solidFill>
                <a:effectLst/>
                <a:latin typeface="Arial" panose="020B0604020202020204" pitchFamily="34" charset="0"/>
              </a:rPr>
              <a:t> removes </a:t>
            </a:r>
            <a:r>
              <a:rPr lang="en-AU" b="1" i="0" dirty="0" smtClean="0">
                <a:solidFill>
                  <a:srgbClr val="68829E"/>
                </a:solidFill>
                <a:effectLst/>
                <a:latin typeface="Arial" panose="020B0604020202020204" pitchFamily="34" charset="0"/>
              </a:rPr>
              <a:t>metabolic wastes</a:t>
            </a:r>
            <a:r>
              <a:rPr lang="en-AU" b="1" i="0" dirty="0" smtClean="0">
                <a:solidFill>
                  <a:srgbClr val="444444"/>
                </a:solidFill>
                <a:effectLst/>
                <a:latin typeface="Arial" panose="020B0604020202020204" pitchFamily="34" charset="0"/>
              </a:rPr>
              <a:t> from the body.</a:t>
            </a:r>
          </a:p>
          <a:p>
            <a:pPr algn="ctr"/>
            <a:r>
              <a:rPr lang="en-AU" b="0" i="0" dirty="0" smtClean="0">
                <a:solidFill>
                  <a:srgbClr val="444444"/>
                </a:solidFill>
                <a:effectLst/>
                <a:latin typeface="Arial" panose="020B0604020202020204" pitchFamily="34" charset="0"/>
              </a:rPr>
              <a:t> </a:t>
            </a:r>
          </a:p>
          <a:p>
            <a:r>
              <a:rPr lang="en-AU" b="1" i="0" dirty="0" smtClean="0">
                <a:solidFill>
                  <a:srgbClr val="68829E"/>
                </a:solidFill>
                <a:effectLst/>
                <a:latin typeface="Arial" panose="020B0604020202020204" pitchFamily="34" charset="0"/>
              </a:rPr>
              <a:t>Metabolic wastes</a:t>
            </a:r>
            <a:r>
              <a:rPr lang="en-AU" b="1" i="0" dirty="0" smtClean="0">
                <a:solidFill>
                  <a:srgbClr val="999999"/>
                </a:solidFill>
                <a:effectLst/>
                <a:latin typeface="Arial" panose="020B0604020202020204" pitchFamily="34" charset="0"/>
              </a:rPr>
              <a:t> are substances left over from metabolic processes (i.e. cellular respiration) that cannot be used by the organism (as they are surplus or toxic). Therefore, this waste must be removed from the body.</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 major organs of the excretory system are the </a:t>
            </a:r>
            <a:r>
              <a:rPr lang="en-AU" b="1" i="0" dirty="0" smtClean="0">
                <a:solidFill>
                  <a:srgbClr val="007276"/>
                </a:solidFill>
                <a:effectLst/>
                <a:latin typeface="Arial" panose="020B0604020202020204" pitchFamily="34" charset="0"/>
              </a:rPr>
              <a:t>kidneys, a pair of 'bean-shaped' organs</a:t>
            </a:r>
            <a:r>
              <a:rPr lang="en-AU" b="0" i="0" dirty="0" smtClean="0">
                <a:solidFill>
                  <a:srgbClr val="444444"/>
                </a:solidFill>
                <a:effectLst/>
                <a:latin typeface="Arial" panose="020B0604020202020204" pitchFamily="34" charset="0"/>
              </a:rPr>
              <a:t> below the liver. The kidneys </a:t>
            </a:r>
            <a:r>
              <a:rPr lang="en-AU" b="1" i="0" dirty="0" smtClean="0">
                <a:solidFill>
                  <a:srgbClr val="68829E"/>
                </a:solidFill>
                <a:effectLst/>
                <a:latin typeface="Arial" panose="020B0604020202020204" pitchFamily="34" charset="0"/>
              </a:rPr>
              <a:t>filter blood and regulate water balance</a:t>
            </a:r>
            <a:r>
              <a:rPr lang="en-AU" b="0" i="0" dirty="0" smtClean="0">
                <a:solidFill>
                  <a:srgbClr val="444444"/>
                </a:solidFill>
                <a:effectLst/>
                <a:latin typeface="Arial" panose="020B0604020202020204" pitchFamily="34" charset="0"/>
              </a:rPr>
              <a:t> in the body.</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 </a:t>
            </a:r>
            <a:r>
              <a:rPr lang="en-AU" b="1" i="0" dirty="0" smtClean="0">
                <a:solidFill>
                  <a:srgbClr val="007276"/>
                </a:solidFill>
                <a:effectLst/>
                <a:latin typeface="Arial" panose="020B0604020202020204" pitchFamily="34" charset="0"/>
              </a:rPr>
              <a:t>urinary tract</a:t>
            </a:r>
            <a:r>
              <a:rPr lang="en-AU" b="0" i="0" dirty="0" smtClean="0">
                <a:solidFill>
                  <a:srgbClr val="444444"/>
                </a:solidFill>
                <a:effectLst/>
                <a:latin typeface="Arial" panose="020B0604020202020204" pitchFamily="34" charset="0"/>
              </a:rPr>
              <a:t> (the ureters, bladder and urethra) is also a major part of the excretory system. It </a:t>
            </a:r>
            <a:r>
              <a:rPr lang="en-AU" b="1" i="0" dirty="0" smtClean="0">
                <a:solidFill>
                  <a:srgbClr val="DD8940"/>
                </a:solidFill>
                <a:effectLst/>
                <a:latin typeface="Arial" panose="020B0604020202020204" pitchFamily="34" charset="0"/>
              </a:rPr>
              <a:t>filters wastes and water</a:t>
            </a:r>
            <a:r>
              <a:rPr lang="en-AU" b="0" i="0" dirty="0" smtClean="0">
                <a:solidFill>
                  <a:srgbClr val="444444"/>
                </a:solidFill>
                <a:effectLst/>
                <a:latin typeface="Arial" panose="020B0604020202020204" pitchFamily="34" charset="0"/>
              </a:rPr>
              <a:t> from the blood, and </a:t>
            </a:r>
            <a:r>
              <a:rPr lang="en-AU" b="1" i="0" dirty="0" smtClean="0">
                <a:solidFill>
                  <a:srgbClr val="68829E"/>
                </a:solidFill>
                <a:effectLst/>
                <a:latin typeface="Arial" panose="020B0604020202020204" pitchFamily="34" charset="0"/>
              </a:rPr>
              <a:t>eliminates them from the body</a:t>
            </a:r>
            <a:r>
              <a:rPr lang="en-AU" b="0" i="0" dirty="0" smtClean="0">
                <a:solidFill>
                  <a:srgbClr val="444444"/>
                </a:solidFill>
                <a:effectLst/>
                <a:latin typeface="Arial" panose="020B0604020202020204" pitchFamily="34" charset="0"/>
              </a:rPr>
              <a:t> in the form of urine.</a:t>
            </a:r>
            <a:endParaRPr lang="en-AU"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191011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11140"/>
            <a:ext cx="11239500" cy="2031325"/>
          </a:xfrm>
          <a:prstGeom prst="rect">
            <a:avLst/>
          </a:prstGeom>
        </p:spPr>
        <p:txBody>
          <a:bodyPr wrap="square">
            <a:spAutoFit/>
          </a:bodyPr>
          <a:lstStyle/>
          <a:p>
            <a:r>
              <a:rPr lang="en-AU" b="0" i="0" dirty="0" smtClean="0">
                <a:solidFill>
                  <a:srgbClr val="444444"/>
                </a:solidFill>
                <a:effectLst/>
                <a:latin typeface="Arial" panose="020B0604020202020204" pitchFamily="34" charset="0"/>
              </a:rPr>
              <a:t>The </a:t>
            </a:r>
            <a:r>
              <a:rPr lang="en-AU" b="1" i="0" dirty="0" smtClean="0">
                <a:solidFill>
                  <a:srgbClr val="DD8940"/>
                </a:solidFill>
                <a:effectLst/>
                <a:latin typeface="Arial" panose="020B0604020202020204" pitchFamily="34" charset="0"/>
              </a:rPr>
              <a:t>kidneys produce the waste product urine</a:t>
            </a:r>
            <a:r>
              <a:rPr lang="en-AU" b="0" i="0" dirty="0" smtClean="0">
                <a:solidFill>
                  <a:srgbClr val="444444"/>
                </a:solidFill>
                <a:effectLst/>
                <a:latin typeface="Arial" panose="020B0604020202020204" pitchFamily="34" charset="0"/>
              </a:rPr>
              <a:t> using special functional units called </a:t>
            </a:r>
            <a:r>
              <a:rPr lang="en-AU" b="1" i="0" dirty="0" smtClean="0">
                <a:solidFill>
                  <a:srgbClr val="007276"/>
                </a:solidFill>
                <a:effectLst/>
                <a:latin typeface="Arial" panose="020B0604020202020204" pitchFamily="34" charset="0"/>
              </a:rPr>
              <a:t>nephrons.</a:t>
            </a:r>
            <a:r>
              <a:rPr lang="en-AU" b="0" i="0" dirty="0" smtClean="0">
                <a:solidFill>
                  <a:srgbClr val="444444"/>
                </a:solidFill>
                <a:effectLst/>
                <a:latin typeface="Arial" panose="020B0604020202020204" pitchFamily="34" charset="0"/>
              </a:rPr>
              <a:t> This process occurs in three steps:</a:t>
            </a:r>
          </a:p>
          <a:p>
            <a:pPr>
              <a:buFont typeface="+mj-lt"/>
              <a:buAutoNum type="arabicPeriod"/>
            </a:pPr>
            <a:r>
              <a:rPr lang="en-AU" b="1" i="0" dirty="0" smtClean="0">
                <a:solidFill>
                  <a:srgbClr val="68829E"/>
                </a:solidFill>
                <a:effectLst/>
                <a:latin typeface="Arial" panose="020B0604020202020204" pitchFamily="34" charset="0"/>
              </a:rPr>
              <a:t>Filtration:</a:t>
            </a:r>
            <a:r>
              <a:rPr lang="en-AU" b="0" i="0" dirty="0" smtClean="0">
                <a:solidFill>
                  <a:srgbClr val="444444"/>
                </a:solidFill>
                <a:effectLst/>
                <a:latin typeface="Arial" panose="020B0604020202020204" pitchFamily="34" charset="0"/>
              </a:rPr>
              <a:t> Blood enters </a:t>
            </a:r>
            <a:r>
              <a:rPr lang="en-AU" b="1" i="0" dirty="0" smtClean="0">
                <a:solidFill>
                  <a:srgbClr val="68829E"/>
                </a:solidFill>
                <a:effectLst/>
                <a:latin typeface="Arial" panose="020B0604020202020204" pitchFamily="34" charset="0"/>
              </a:rPr>
              <a:t>kidney nephrons,</a:t>
            </a:r>
            <a:r>
              <a:rPr lang="en-AU" b="0" i="0" dirty="0" smtClean="0">
                <a:solidFill>
                  <a:srgbClr val="444444"/>
                </a:solidFill>
                <a:effectLst/>
                <a:latin typeface="Arial" panose="020B0604020202020204" pitchFamily="34" charset="0"/>
              </a:rPr>
              <a:t> which filters out impurities.</a:t>
            </a:r>
          </a:p>
          <a:p>
            <a:pPr>
              <a:buFont typeface="+mj-lt"/>
              <a:buAutoNum type="arabicPeriod"/>
            </a:pPr>
            <a:r>
              <a:rPr lang="en-AU" b="1" i="0" dirty="0" smtClean="0">
                <a:solidFill>
                  <a:srgbClr val="007276"/>
                </a:solidFill>
                <a:effectLst/>
                <a:latin typeface="Arial" panose="020B0604020202020204" pitchFamily="34" charset="0"/>
              </a:rPr>
              <a:t>Reabsorption:</a:t>
            </a:r>
            <a:r>
              <a:rPr lang="en-AU" b="0" i="0" dirty="0" smtClean="0">
                <a:solidFill>
                  <a:srgbClr val="444444"/>
                </a:solidFill>
                <a:effectLst/>
                <a:latin typeface="Arial" panose="020B0604020202020204" pitchFamily="34" charset="0"/>
              </a:rPr>
              <a:t> These impurities </a:t>
            </a:r>
            <a:r>
              <a:rPr lang="en-AU" b="1" i="0" dirty="0" smtClean="0">
                <a:solidFill>
                  <a:srgbClr val="007276"/>
                </a:solidFill>
                <a:effectLst/>
                <a:latin typeface="Arial" panose="020B0604020202020204" pitchFamily="34" charset="0"/>
              </a:rPr>
              <a:t>move through tubules</a:t>
            </a:r>
            <a:r>
              <a:rPr lang="en-AU" b="0" i="0" dirty="0" smtClean="0">
                <a:solidFill>
                  <a:srgbClr val="444444"/>
                </a:solidFill>
                <a:effectLst/>
                <a:latin typeface="Arial" panose="020B0604020202020204" pitchFamily="34" charset="0"/>
              </a:rPr>
              <a:t> of the kidney, while the rest of the blood is </a:t>
            </a:r>
            <a:r>
              <a:rPr lang="en-AU" b="1" i="0" dirty="0" smtClean="0">
                <a:solidFill>
                  <a:srgbClr val="007276"/>
                </a:solidFill>
                <a:effectLst/>
                <a:latin typeface="Arial" panose="020B0604020202020204" pitchFamily="34" charset="0"/>
              </a:rPr>
              <a:t>reabsorbed through capillary walls</a:t>
            </a:r>
            <a:r>
              <a:rPr lang="en-AU" b="0" i="0" dirty="0" smtClean="0">
                <a:solidFill>
                  <a:srgbClr val="444444"/>
                </a:solidFill>
                <a:effectLst/>
                <a:latin typeface="Arial" panose="020B0604020202020204" pitchFamily="34" charset="0"/>
              </a:rPr>
              <a:t> back into the circulatory system.</a:t>
            </a:r>
          </a:p>
          <a:p>
            <a:pPr>
              <a:buFont typeface="+mj-lt"/>
              <a:buAutoNum type="arabicPeriod"/>
            </a:pPr>
            <a:r>
              <a:rPr lang="en-AU" b="1" i="0" dirty="0" smtClean="0">
                <a:solidFill>
                  <a:srgbClr val="DD8940"/>
                </a:solidFill>
                <a:effectLst/>
                <a:latin typeface="Arial" panose="020B0604020202020204" pitchFamily="34" charset="0"/>
              </a:rPr>
              <a:t>Excretion:</a:t>
            </a:r>
            <a:r>
              <a:rPr lang="en-AU" b="0" i="0" dirty="0" smtClean="0">
                <a:solidFill>
                  <a:srgbClr val="444444"/>
                </a:solidFill>
                <a:effectLst/>
                <a:latin typeface="Arial" panose="020B0604020202020204" pitchFamily="34" charset="0"/>
              </a:rPr>
              <a:t> Urine is </a:t>
            </a:r>
            <a:r>
              <a:rPr lang="en-AU" b="1" i="0" dirty="0" smtClean="0">
                <a:solidFill>
                  <a:srgbClr val="DD8940"/>
                </a:solidFill>
                <a:effectLst/>
                <a:latin typeface="Arial" panose="020B0604020202020204" pitchFamily="34" charset="0"/>
              </a:rPr>
              <a:t>transported from the kidney</a:t>
            </a:r>
            <a:r>
              <a:rPr lang="en-AU" b="0" i="0" dirty="0" smtClean="0">
                <a:solidFill>
                  <a:srgbClr val="444444"/>
                </a:solidFill>
                <a:effectLst/>
                <a:latin typeface="Arial" panose="020B0604020202020204" pitchFamily="34" charset="0"/>
              </a:rPr>
              <a:t> through </a:t>
            </a:r>
            <a:r>
              <a:rPr lang="en-AU" b="1" i="0" dirty="0" smtClean="0">
                <a:solidFill>
                  <a:srgbClr val="DD8940"/>
                </a:solidFill>
                <a:effectLst/>
                <a:latin typeface="Arial" panose="020B0604020202020204" pitchFamily="34" charset="0"/>
              </a:rPr>
              <a:t>ureters</a:t>
            </a:r>
            <a:r>
              <a:rPr lang="en-AU" b="0" i="0" dirty="0" smtClean="0">
                <a:solidFill>
                  <a:srgbClr val="444444"/>
                </a:solidFill>
                <a:effectLst/>
                <a:latin typeface="Arial" panose="020B0604020202020204" pitchFamily="34" charset="0"/>
              </a:rPr>
              <a:t> to the bladder. Urine </a:t>
            </a:r>
            <a:r>
              <a:rPr lang="en-AU" b="0" i="0" smtClean="0">
                <a:solidFill>
                  <a:srgbClr val="444444"/>
                </a:solidFill>
                <a:effectLst/>
                <a:latin typeface="Arial" panose="020B0604020202020204" pitchFamily="34" charset="0"/>
              </a:rPr>
              <a:t>is then</a:t>
            </a:r>
            <a:r>
              <a:rPr lang="en-AU" b="0" i="0" dirty="0" smtClean="0">
                <a:solidFill>
                  <a:srgbClr val="444444"/>
                </a:solidFill>
                <a:effectLst/>
                <a:latin typeface="Arial" panose="020B0604020202020204" pitchFamily="34" charset="0"/>
              </a:rPr>
              <a:t> </a:t>
            </a:r>
            <a:r>
              <a:rPr lang="en-AU" b="1" i="0" dirty="0" smtClean="0">
                <a:solidFill>
                  <a:srgbClr val="DD8940"/>
                </a:solidFill>
                <a:effectLst/>
                <a:latin typeface="Arial" panose="020B0604020202020204" pitchFamily="34" charset="0"/>
              </a:rPr>
              <a:t>excreted from the bladder</a:t>
            </a:r>
            <a:r>
              <a:rPr lang="en-AU" b="0" i="0" dirty="0" smtClean="0">
                <a:solidFill>
                  <a:srgbClr val="444444"/>
                </a:solidFill>
                <a:effectLst/>
                <a:latin typeface="Arial" panose="020B0604020202020204" pitchFamily="34" charset="0"/>
              </a:rPr>
              <a:t> through the </a:t>
            </a:r>
            <a:r>
              <a:rPr lang="en-AU" b="1" i="0" dirty="0" smtClean="0">
                <a:solidFill>
                  <a:srgbClr val="DD8940"/>
                </a:solidFill>
                <a:effectLst/>
                <a:latin typeface="Arial" panose="020B0604020202020204" pitchFamily="34" charset="0"/>
              </a:rPr>
              <a:t>urethra.</a:t>
            </a:r>
            <a:endParaRPr lang="en-AU" b="0" i="0" dirty="0">
              <a:solidFill>
                <a:srgbClr val="444444"/>
              </a:solidFill>
              <a:effectLst/>
              <a:latin typeface="Arial" panose="020B0604020202020204" pitchFamily="34" charset="0"/>
            </a:endParaRPr>
          </a:p>
        </p:txBody>
      </p:sp>
      <p:pic>
        <p:nvPicPr>
          <p:cNvPr id="8194" name="Picture 2" descr="https://www.educationperfect.com/media/content/Science/1590371263.364381g/1590371263524-183907897653266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342465"/>
            <a:ext cx="10734674" cy="40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92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889" y="337038"/>
            <a:ext cx="11120765" cy="2308324"/>
          </a:xfrm>
          <a:prstGeom prst="rect">
            <a:avLst/>
          </a:prstGeom>
        </p:spPr>
        <p:txBody>
          <a:bodyPr wrap="square">
            <a:spAutoFit/>
          </a:bodyPr>
          <a:lstStyle/>
          <a:p>
            <a:pPr algn="ctr"/>
            <a:r>
              <a:rPr lang="en-AU" b="1" dirty="0">
                <a:solidFill>
                  <a:srgbClr val="444444"/>
                </a:solidFill>
                <a:latin typeface="Arial" panose="020B0604020202020204" pitchFamily="34" charset="0"/>
              </a:rPr>
              <a:t>In the </a:t>
            </a:r>
            <a:r>
              <a:rPr lang="en-AU" b="1" dirty="0">
                <a:solidFill>
                  <a:srgbClr val="6F1E51"/>
                </a:solidFill>
                <a:latin typeface="Arial" panose="020B0604020202020204" pitchFamily="34" charset="0"/>
              </a:rPr>
              <a:t>musculoskeletal system,</a:t>
            </a:r>
            <a:r>
              <a:rPr lang="en-AU" b="1" dirty="0">
                <a:solidFill>
                  <a:srgbClr val="444444"/>
                </a:solidFill>
                <a:latin typeface="Arial" panose="020B0604020202020204" pitchFamily="34" charset="0"/>
              </a:rPr>
              <a:t> the </a:t>
            </a:r>
            <a:r>
              <a:rPr lang="en-AU" b="1" dirty="0">
                <a:solidFill>
                  <a:srgbClr val="DD8940"/>
                </a:solidFill>
                <a:latin typeface="Arial" panose="020B0604020202020204" pitchFamily="34" charset="0"/>
              </a:rPr>
              <a:t>muscular and skeletal systems</a:t>
            </a:r>
            <a:r>
              <a:rPr lang="en-AU" b="1" dirty="0">
                <a:solidFill>
                  <a:srgbClr val="444444"/>
                </a:solidFill>
                <a:latin typeface="Arial" panose="020B0604020202020204" pitchFamily="34" charset="0"/>
              </a:rPr>
              <a:t> work together to </a:t>
            </a:r>
            <a:r>
              <a:rPr lang="en-AU" b="1" dirty="0">
                <a:solidFill>
                  <a:srgbClr val="68829E"/>
                </a:solidFill>
                <a:latin typeface="Arial" panose="020B0604020202020204" pitchFamily="34" charset="0"/>
              </a:rPr>
              <a:t>support and move the body.</a:t>
            </a:r>
            <a:endParaRPr lang="en-AU" b="1" dirty="0">
              <a:solidFill>
                <a:srgbClr val="444444"/>
              </a:solidFill>
              <a:latin typeface="Arial" panose="020B0604020202020204" pitchFamily="34" charset="0"/>
            </a:endParaRPr>
          </a:p>
          <a:p>
            <a:pPr algn="ct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In the </a:t>
            </a:r>
            <a:r>
              <a:rPr lang="en-AU" b="1" dirty="0">
                <a:solidFill>
                  <a:srgbClr val="DD8940"/>
                </a:solidFill>
                <a:latin typeface="Arial" panose="020B0604020202020204" pitchFamily="34" charset="0"/>
              </a:rPr>
              <a:t>skeletal system,</a:t>
            </a:r>
            <a:r>
              <a:rPr lang="en-AU" dirty="0">
                <a:solidFill>
                  <a:srgbClr val="444444"/>
                </a:solidFill>
                <a:latin typeface="Arial" panose="020B0604020202020204" pitchFamily="34" charset="0"/>
              </a:rPr>
              <a:t> bones serve to </a:t>
            </a:r>
            <a:r>
              <a:rPr lang="en-AU" b="1" dirty="0">
                <a:solidFill>
                  <a:srgbClr val="6F1E51"/>
                </a:solidFill>
                <a:latin typeface="Arial" panose="020B0604020202020204" pitchFamily="34" charset="0"/>
              </a:rPr>
              <a:t>protect the body's organs,</a:t>
            </a:r>
            <a:r>
              <a:rPr lang="en-AU" dirty="0">
                <a:solidFill>
                  <a:srgbClr val="444444"/>
                </a:solidFill>
                <a:latin typeface="Arial" panose="020B0604020202020204" pitchFamily="34" charset="0"/>
              </a:rPr>
              <a:t> support the weight of the body, and </a:t>
            </a:r>
            <a:r>
              <a:rPr lang="en-AU" b="1" dirty="0">
                <a:solidFill>
                  <a:srgbClr val="68829E"/>
                </a:solidFill>
                <a:latin typeface="Arial" panose="020B0604020202020204" pitchFamily="34" charset="0"/>
              </a:rPr>
              <a:t>give the body shape.</a:t>
            </a:r>
            <a:endParaRPr lang="en-AU" dirty="0">
              <a:solidFill>
                <a:srgbClr val="444444"/>
              </a:solidFill>
              <a:latin typeface="Arial" panose="020B0604020202020204" pitchFamily="34" charset="0"/>
            </a:endParaRPr>
          </a:p>
          <a:p>
            <a:pPr algn="ct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The </a:t>
            </a:r>
            <a:r>
              <a:rPr lang="en-AU" b="1" dirty="0">
                <a:solidFill>
                  <a:srgbClr val="6F1E51"/>
                </a:solidFill>
                <a:latin typeface="Arial" panose="020B0604020202020204" pitchFamily="34" charset="0"/>
              </a:rPr>
              <a:t>muscles of the muscular system</a:t>
            </a:r>
            <a:r>
              <a:rPr lang="en-AU" dirty="0">
                <a:solidFill>
                  <a:srgbClr val="444444"/>
                </a:solidFill>
                <a:latin typeface="Arial" panose="020B0604020202020204" pitchFamily="34" charset="0"/>
              </a:rPr>
              <a:t> attach to these </a:t>
            </a:r>
            <a:r>
              <a:rPr lang="en-AU" b="1" dirty="0">
                <a:solidFill>
                  <a:srgbClr val="DD8940"/>
                </a:solidFill>
                <a:latin typeface="Arial" panose="020B0604020202020204" pitchFamily="34" charset="0"/>
              </a:rPr>
              <a:t>skeletal bones,</a:t>
            </a:r>
            <a:r>
              <a:rPr lang="en-AU" dirty="0">
                <a:solidFill>
                  <a:srgbClr val="444444"/>
                </a:solidFill>
                <a:latin typeface="Arial" panose="020B0604020202020204" pitchFamily="34" charset="0"/>
              </a:rPr>
              <a:t> pulling on them to </a:t>
            </a:r>
            <a:r>
              <a:rPr lang="en-AU" b="1" dirty="0">
                <a:solidFill>
                  <a:srgbClr val="68829E"/>
                </a:solidFill>
                <a:latin typeface="Arial" panose="020B0604020202020204" pitchFamily="34" charset="0"/>
              </a:rPr>
              <a:t>allow for movement of the body.</a:t>
            </a:r>
            <a:endParaRPr lang="en-AU" b="0" i="0" dirty="0">
              <a:solidFill>
                <a:srgbClr val="444444"/>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107858" y="3406501"/>
            <a:ext cx="5838825" cy="2409825"/>
          </a:xfrm>
          <a:prstGeom prst="rect">
            <a:avLst/>
          </a:prstGeom>
        </p:spPr>
      </p:pic>
    </p:spTree>
    <p:extLst>
      <p:ext uri="{BB962C8B-B14F-4D97-AF65-F5344CB8AC3E}">
        <p14:creationId xmlns:p14="http://schemas.microsoft.com/office/powerpoint/2010/main" val="68695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239743"/>
            <a:ext cx="11582400" cy="2862322"/>
          </a:xfrm>
          <a:prstGeom prst="rect">
            <a:avLst/>
          </a:prstGeom>
        </p:spPr>
        <p:txBody>
          <a:bodyPr wrap="square">
            <a:spAutoFit/>
          </a:bodyPr>
          <a:lstStyle/>
          <a:p>
            <a:pPr algn="ctr"/>
            <a:r>
              <a:rPr lang="en-AU" b="1" dirty="0">
                <a:solidFill>
                  <a:srgbClr val="444444"/>
                </a:solidFill>
                <a:latin typeface="Arial" panose="020B0604020202020204" pitchFamily="34" charset="0"/>
              </a:rPr>
              <a:t>The reproductive systems are responsible for the production of offspring.</a:t>
            </a:r>
          </a:p>
          <a:p>
            <a:pPr algn="ct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The </a:t>
            </a:r>
            <a:r>
              <a:rPr lang="en-AU" b="1" dirty="0">
                <a:solidFill>
                  <a:srgbClr val="6F1E51"/>
                </a:solidFill>
                <a:latin typeface="Arial" panose="020B0604020202020204" pitchFamily="34" charset="0"/>
              </a:rPr>
              <a:t>female reproductive system</a:t>
            </a:r>
            <a:r>
              <a:rPr lang="en-AU" dirty="0">
                <a:solidFill>
                  <a:srgbClr val="444444"/>
                </a:solidFill>
                <a:latin typeface="Arial" panose="020B0604020202020204" pitchFamily="34" charset="0"/>
              </a:rPr>
              <a:t> consists of the </a:t>
            </a:r>
            <a:r>
              <a:rPr lang="en-AU" b="1" dirty="0">
                <a:solidFill>
                  <a:srgbClr val="6F1E51"/>
                </a:solidFill>
                <a:latin typeface="Arial" panose="020B0604020202020204" pitchFamily="34" charset="0"/>
              </a:rPr>
              <a:t>ovaries</a:t>
            </a:r>
            <a:r>
              <a:rPr lang="en-AU" dirty="0">
                <a:solidFill>
                  <a:srgbClr val="444444"/>
                </a:solidFill>
                <a:latin typeface="Arial" panose="020B0604020202020204" pitchFamily="34" charset="0"/>
              </a:rPr>
              <a:t> (the female gonad or reproductive gland that produces ova and hormones), </a:t>
            </a:r>
            <a:r>
              <a:rPr lang="en-AU" b="1" dirty="0">
                <a:solidFill>
                  <a:srgbClr val="6F1E51"/>
                </a:solidFill>
                <a:latin typeface="Arial" panose="020B0604020202020204" pitchFamily="34" charset="0"/>
              </a:rPr>
              <a:t>fallopian tubes,</a:t>
            </a:r>
            <a:r>
              <a:rPr lang="en-AU" dirty="0">
                <a:solidFill>
                  <a:srgbClr val="444444"/>
                </a:solidFill>
                <a:latin typeface="Arial" panose="020B0604020202020204" pitchFamily="34" charset="0"/>
              </a:rPr>
              <a:t> </a:t>
            </a:r>
            <a:r>
              <a:rPr lang="en-AU" b="1" dirty="0">
                <a:solidFill>
                  <a:srgbClr val="6F1E51"/>
                </a:solidFill>
                <a:latin typeface="Arial" panose="020B0604020202020204" pitchFamily="34" charset="0"/>
              </a:rPr>
              <a:t>uterus, cervix and vagina.</a:t>
            </a:r>
            <a:endParaRPr lang="en-AU" dirty="0">
              <a:solidFill>
                <a:srgbClr val="444444"/>
              </a:solidFill>
              <a:latin typeface="Arial" panose="020B0604020202020204" pitchFamily="34" charset="0"/>
            </a:endParaRPr>
          </a:p>
          <a:p>
            <a:pPr algn="ct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The </a:t>
            </a:r>
            <a:r>
              <a:rPr lang="en-AU" b="1" dirty="0">
                <a:solidFill>
                  <a:srgbClr val="336B87"/>
                </a:solidFill>
                <a:latin typeface="Arial" panose="020B0604020202020204" pitchFamily="34" charset="0"/>
              </a:rPr>
              <a:t>male reproductive system</a:t>
            </a:r>
            <a:r>
              <a:rPr lang="en-AU" dirty="0">
                <a:solidFill>
                  <a:srgbClr val="444444"/>
                </a:solidFill>
                <a:latin typeface="Arial" panose="020B0604020202020204" pitchFamily="34" charset="0"/>
              </a:rPr>
              <a:t> consists of the </a:t>
            </a:r>
            <a:r>
              <a:rPr lang="en-AU" b="1" dirty="0">
                <a:solidFill>
                  <a:srgbClr val="336B87"/>
                </a:solidFill>
                <a:latin typeface="Arial" panose="020B0604020202020204" pitchFamily="34" charset="0"/>
              </a:rPr>
              <a:t>testes</a:t>
            </a:r>
            <a:r>
              <a:rPr lang="en-AU" dirty="0">
                <a:solidFill>
                  <a:srgbClr val="444444"/>
                </a:solidFill>
                <a:latin typeface="Arial" panose="020B0604020202020204" pitchFamily="34" charset="0"/>
              </a:rPr>
              <a:t> (the male gonad or reproductive gland that produces sperm and hormones), </a:t>
            </a:r>
            <a:r>
              <a:rPr lang="en-AU" b="1" dirty="0">
                <a:solidFill>
                  <a:srgbClr val="336B87"/>
                </a:solidFill>
                <a:latin typeface="Arial" panose="020B0604020202020204" pitchFamily="34" charset="0"/>
              </a:rPr>
              <a:t>scrotum, seminal </a:t>
            </a:r>
            <a:r>
              <a:rPr lang="en-AU" b="1" dirty="0" smtClean="0">
                <a:solidFill>
                  <a:srgbClr val="336B87"/>
                </a:solidFill>
                <a:latin typeface="Arial" panose="020B0604020202020204" pitchFamily="34" charset="0"/>
              </a:rPr>
              <a:t>vesicle </a:t>
            </a:r>
            <a:r>
              <a:rPr lang="en-AU" b="1" dirty="0">
                <a:solidFill>
                  <a:srgbClr val="336B87"/>
                </a:solidFill>
                <a:latin typeface="Arial" panose="020B0604020202020204" pitchFamily="34" charset="0"/>
              </a:rPr>
              <a:t>and penis.</a:t>
            </a:r>
            <a:endParaRPr lang="en-AU" dirty="0">
              <a:solidFill>
                <a:srgbClr val="444444"/>
              </a:solidFill>
              <a:latin typeface="Arial" panose="020B0604020202020204" pitchFamily="34" charset="0"/>
            </a:endParaRPr>
          </a:p>
          <a:p>
            <a:pPr algn="ctr"/>
            <a:r>
              <a:rPr lang="en-AU" dirty="0">
                <a:solidFill>
                  <a:srgbClr val="444444"/>
                </a:solidFill>
                <a:latin typeface="Arial" panose="020B0604020202020204" pitchFamily="34" charset="0"/>
              </a:rPr>
              <a:t> </a:t>
            </a:r>
          </a:p>
          <a:p>
            <a:r>
              <a:rPr lang="en-AU" b="1" dirty="0">
                <a:solidFill>
                  <a:srgbClr val="7C6899"/>
                </a:solidFill>
                <a:latin typeface="Arial" panose="020B0604020202020204" pitchFamily="34" charset="0"/>
              </a:rPr>
              <a:t>Fertilisation,</a:t>
            </a:r>
            <a:r>
              <a:rPr lang="en-AU" dirty="0">
                <a:solidFill>
                  <a:srgbClr val="444444"/>
                </a:solidFill>
                <a:latin typeface="Arial" panose="020B0604020202020204" pitchFamily="34" charset="0"/>
              </a:rPr>
              <a:t> the fusion of a sperm and ovum to produce a zygote, during </a:t>
            </a:r>
            <a:r>
              <a:rPr lang="en-AU" b="1" dirty="0">
                <a:solidFill>
                  <a:srgbClr val="7C6899"/>
                </a:solidFill>
                <a:latin typeface="Arial" panose="020B0604020202020204" pitchFamily="34" charset="0"/>
              </a:rPr>
              <a:t>sexual reproduction</a:t>
            </a:r>
            <a:r>
              <a:rPr lang="en-AU" dirty="0">
                <a:solidFill>
                  <a:srgbClr val="444444"/>
                </a:solidFill>
                <a:latin typeface="Arial" panose="020B0604020202020204" pitchFamily="34" charset="0"/>
              </a:rPr>
              <a:t> occurs in the </a:t>
            </a:r>
            <a:r>
              <a:rPr lang="en-AU" b="1" dirty="0">
                <a:solidFill>
                  <a:srgbClr val="7C6899"/>
                </a:solidFill>
                <a:latin typeface="Arial" panose="020B0604020202020204" pitchFamily="34" charset="0"/>
              </a:rPr>
              <a:t>female fallopian tube.</a:t>
            </a:r>
            <a:endParaRPr lang="en-AU" b="0" i="0" dirty="0">
              <a:solidFill>
                <a:srgbClr val="444444"/>
              </a:solidFill>
              <a:effectLst/>
              <a:latin typeface="Arial" panose="020B0604020202020204" pitchFamily="34" charset="0"/>
            </a:endParaRPr>
          </a:p>
        </p:txBody>
      </p:sp>
      <p:pic>
        <p:nvPicPr>
          <p:cNvPr id="1026" name="Picture 2" descr="https://www.educationperfect.com/media/content/Science/1590374649.45961g/1590374649626-39505007914906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3300" y="3102065"/>
            <a:ext cx="5902325" cy="334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8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6962" y="85263"/>
            <a:ext cx="9913938" cy="6772737"/>
          </a:xfrm>
          <a:prstGeom prst="rect">
            <a:avLst/>
          </a:prstGeom>
        </p:spPr>
      </p:pic>
    </p:spTree>
    <p:extLst>
      <p:ext uri="{BB962C8B-B14F-4D97-AF65-F5344CB8AC3E}">
        <p14:creationId xmlns:p14="http://schemas.microsoft.com/office/powerpoint/2010/main" val="168473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4700" y="1152436"/>
            <a:ext cx="9690100" cy="923330"/>
          </a:xfrm>
          <a:prstGeom prst="rect">
            <a:avLst/>
          </a:prstGeom>
        </p:spPr>
        <p:txBody>
          <a:bodyPr wrap="square">
            <a:spAutoFit/>
          </a:bodyPr>
          <a:lstStyle/>
          <a:p>
            <a:r>
              <a:rPr lang="en-AU" b="0" i="0" dirty="0" smtClean="0">
                <a:solidFill>
                  <a:srgbClr val="444444"/>
                </a:solidFill>
                <a:effectLst/>
                <a:latin typeface="Arial" panose="020B0604020202020204" pitchFamily="34" charset="0"/>
              </a:rPr>
              <a:t>By the end of this lesson, you should be able to:</a:t>
            </a:r>
          </a:p>
          <a:p>
            <a:pPr>
              <a:buFont typeface="Arial" panose="020B0604020202020204" pitchFamily="34" charset="0"/>
              <a:buChar char="•"/>
            </a:pPr>
            <a:r>
              <a:rPr lang="en-AU" b="1" i="0" dirty="0" smtClean="0">
                <a:solidFill>
                  <a:srgbClr val="007276"/>
                </a:solidFill>
                <a:effectLst/>
                <a:latin typeface="Arial" panose="020B0604020202020204" pitchFamily="34" charset="0"/>
              </a:rPr>
              <a:t>Describe</a:t>
            </a:r>
            <a:r>
              <a:rPr lang="en-AU" b="0" i="0" dirty="0" smtClean="0">
                <a:solidFill>
                  <a:srgbClr val="444444"/>
                </a:solidFill>
                <a:effectLst/>
                <a:latin typeface="Arial" panose="020B0604020202020204" pitchFamily="34" charset="0"/>
              </a:rPr>
              <a:t> what an </a:t>
            </a:r>
            <a:r>
              <a:rPr lang="en-AU" b="1" i="0" dirty="0" smtClean="0">
                <a:solidFill>
                  <a:srgbClr val="68829E"/>
                </a:solidFill>
                <a:effectLst/>
                <a:latin typeface="Arial" panose="020B0604020202020204" pitchFamily="34" charset="0"/>
              </a:rPr>
              <a:t>organ system</a:t>
            </a:r>
            <a:r>
              <a:rPr lang="en-AU" b="0" i="0" dirty="0" smtClean="0">
                <a:solidFill>
                  <a:srgbClr val="444444"/>
                </a:solidFill>
                <a:effectLst/>
                <a:latin typeface="Arial" panose="020B0604020202020204" pitchFamily="34" charset="0"/>
              </a:rPr>
              <a:t> is.</a:t>
            </a:r>
          </a:p>
          <a:p>
            <a:pPr>
              <a:buFont typeface="Arial" panose="020B0604020202020204" pitchFamily="34" charset="0"/>
              <a:buChar char="•"/>
            </a:pPr>
            <a:r>
              <a:rPr lang="en-AU" b="1" i="0" dirty="0" smtClean="0">
                <a:solidFill>
                  <a:srgbClr val="68829E"/>
                </a:solidFill>
                <a:effectLst/>
                <a:latin typeface="Arial" panose="020B0604020202020204" pitchFamily="34" charset="0"/>
              </a:rPr>
              <a:t>Identify</a:t>
            </a:r>
            <a:r>
              <a:rPr lang="en-AU" b="0" i="0" dirty="0" smtClean="0">
                <a:solidFill>
                  <a:srgbClr val="444444"/>
                </a:solidFill>
                <a:effectLst/>
                <a:latin typeface="Arial" panose="020B0604020202020204" pitchFamily="34" charset="0"/>
              </a:rPr>
              <a:t> the </a:t>
            </a:r>
            <a:r>
              <a:rPr lang="en-AU" b="1" i="0" dirty="0" smtClean="0">
                <a:solidFill>
                  <a:srgbClr val="DD8940"/>
                </a:solidFill>
                <a:effectLst/>
                <a:latin typeface="Arial" panose="020B0604020202020204" pitchFamily="34" charset="0"/>
              </a:rPr>
              <a:t>main organ systems</a:t>
            </a:r>
            <a:r>
              <a:rPr lang="en-AU" b="0" i="0" dirty="0" smtClean="0">
                <a:solidFill>
                  <a:srgbClr val="444444"/>
                </a:solidFill>
                <a:effectLst/>
                <a:latin typeface="Arial" panose="020B0604020202020204" pitchFamily="34" charset="0"/>
              </a:rPr>
              <a:t> of the human body and </a:t>
            </a:r>
            <a:r>
              <a:rPr lang="en-AU" b="1" i="0" dirty="0" smtClean="0">
                <a:solidFill>
                  <a:srgbClr val="007276"/>
                </a:solidFill>
                <a:effectLst/>
                <a:latin typeface="Arial" panose="020B0604020202020204" pitchFamily="34" charset="0"/>
              </a:rPr>
              <a:t>explain</a:t>
            </a:r>
            <a:r>
              <a:rPr lang="en-AU" b="0" i="0" dirty="0" smtClean="0">
                <a:solidFill>
                  <a:srgbClr val="444444"/>
                </a:solidFill>
                <a:effectLst/>
                <a:latin typeface="Arial" panose="020B0604020202020204" pitchFamily="34" charset="0"/>
              </a:rPr>
              <a:t> their </a:t>
            </a:r>
            <a:r>
              <a:rPr lang="en-AU" b="1" i="0" dirty="0" smtClean="0">
                <a:solidFill>
                  <a:srgbClr val="68829E"/>
                </a:solidFill>
                <a:effectLst/>
                <a:latin typeface="Arial" panose="020B0604020202020204" pitchFamily="34" charset="0"/>
              </a:rPr>
              <a:t>function.</a:t>
            </a:r>
            <a:endParaRPr lang="en-AU" b="0" i="0" dirty="0">
              <a:solidFill>
                <a:srgbClr val="444444"/>
              </a:solidFill>
              <a:effectLst/>
              <a:latin typeface="Arial" panose="020B0604020202020204" pitchFamily="34" charset="0"/>
            </a:endParaRPr>
          </a:p>
        </p:txBody>
      </p:sp>
      <p:pic>
        <p:nvPicPr>
          <p:cNvPr id="1026" name="Picture 2" descr="https://www.educationperfect.com/media/content/Science/1590024928.0991g/1590024929855-11473650349932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3807" y="3263900"/>
            <a:ext cx="4807891" cy="340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1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300" y="537339"/>
            <a:ext cx="11544300" cy="2031325"/>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Did you know that </a:t>
            </a:r>
            <a:r>
              <a:rPr lang="en-AU" b="1" i="0" dirty="0" smtClean="0">
                <a:solidFill>
                  <a:srgbClr val="007276"/>
                </a:solidFill>
                <a:effectLst/>
                <a:latin typeface="Arial" panose="020B0604020202020204" pitchFamily="34" charset="0"/>
              </a:rPr>
              <a:t>you and other multicellular organisms</a:t>
            </a:r>
            <a:r>
              <a:rPr lang="en-AU" b="1" i="0" dirty="0" smtClean="0">
                <a:solidFill>
                  <a:srgbClr val="444444"/>
                </a:solidFill>
                <a:effectLst/>
                <a:latin typeface="Arial" panose="020B0604020202020204" pitchFamily="34" charset="0"/>
              </a:rPr>
              <a:t> are made up of a large number of </a:t>
            </a:r>
            <a:r>
              <a:rPr lang="en-AU" b="1" i="0" dirty="0" smtClean="0">
                <a:solidFill>
                  <a:srgbClr val="68829E"/>
                </a:solidFill>
                <a:effectLst/>
                <a:latin typeface="Arial" panose="020B0604020202020204" pitchFamily="34" charset="0"/>
              </a:rPr>
              <a:t>organ systems?</a:t>
            </a:r>
            <a:endParaRPr lang="en-AU" b="1"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Whether you are a </a:t>
            </a:r>
            <a:r>
              <a:rPr lang="en-AU" b="1" i="0" dirty="0" smtClean="0">
                <a:solidFill>
                  <a:srgbClr val="DD8940"/>
                </a:solidFill>
                <a:effectLst/>
                <a:latin typeface="Arial" panose="020B0604020202020204" pitchFamily="34" charset="0"/>
              </a:rPr>
              <a:t>human, plant or mouse,</a:t>
            </a:r>
            <a:r>
              <a:rPr lang="en-AU" b="0" i="0" dirty="0" smtClean="0">
                <a:solidFill>
                  <a:srgbClr val="444444"/>
                </a:solidFill>
                <a:effectLst/>
                <a:latin typeface="Arial" panose="020B0604020202020204" pitchFamily="34" charset="0"/>
              </a:rPr>
              <a:t> there are endless levels of </a:t>
            </a:r>
            <a:r>
              <a:rPr lang="en-AU" b="1" i="0" dirty="0" smtClean="0">
                <a:solidFill>
                  <a:srgbClr val="007276"/>
                </a:solidFill>
                <a:effectLst/>
                <a:latin typeface="Arial" panose="020B0604020202020204" pitchFamily="34" charset="0"/>
              </a:rPr>
              <a:t>organisation</a:t>
            </a:r>
            <a:r>
              <a:rPr lang="en-AU" b="0" i="0" dirty="0" smtClean="0">
                <a:solidFill>
                  <a:srgbClr val="444444"/>
                </a:solidFill>
                <a:effectLst/>
                <a:latin typeface="Arial" panose="020B0604020202020204" pitchFamily="34" charset="0"/>
              </a:rPr>
              <a:t> to keep the body </a:t>
            </a:r>
            <a:r>
              <a:rPr lang="en-AU" b="1" i="0" dirty="0" smtClean="0">
                <a:solidFill>
                  <a:srgbClr val="68829E"/>
                </a:solidFill>
                <a:effectLst/>
                <a:latin typeface="Arial" panose="020B0604020202020204" pitchFamily="34" charset="0"/>
              </a:rPr>
              <a:t>functioning.</a:t>
            </a:r>
            <a:endParaRPr lang="en-AU" b="0"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1" i="0" dirty="0" smtClean="0">
                <a:solidFill>
                  <a:srgbClr val="007276"/>
                </a:solidFill>
                <a:effectLst/>
                <a:latin typeface="Arial" panose="020B0604020202020204" pitchFamily="34" charset="0"/>
              </a:rPr>
              <a:t>Organ systems</a:t>
            </a:r>
            <a:r>
              <a:rPr lang="en-AU" b="0" i="0" dirty="0" smtClean="0">
                <a:solidFill>
                  <a:srgbClr val="444444"/>
                </a:solidFill>
                <a:effectLst/>
                <a:latin typeface="Arial" panose="020B0604020202020204" pitchFamily="34" charset="0"/>
              </a:rPr>
              <a:t> are the </a:t>
            </a:r>
            <a:r>
              <a:rPr lang="en-AU" b="1" i="0" dirty="0" smtClean="0">
                <a:solidFill>
                  <a:srgbClr val="68829E"/>
                </a:solidFill>
                <a:effectLst/>
                <a:latin typeface="Arial" panose="020B0604020202020204" pitchFamily="34" charset="0"/>
              </a:rPr>
              <a:t>final layer of organisation</a:t>
            </a:r>
            <a:r>
              <a:rPr lang="en-AU" b="0" i="0" dirty="0" smtClean="0">
                <a:solidFill>
                  <a:srgbClr val="444444"/>
                </a:solidFill>
                <a:effectLst/>
                <a:latin typeface="Arial" panose="020B0604020202020204" pitchFamily="34" charset="0"/>
              </a:rPr>
              <a:t> that together form the multicellular organism. </a:t>
            </a:r>
            <a:endParaRPr lang="en-AU" b="0" i="0" dirty="0">
              <a:solidFill>
                <a:srgbClr val="444444"/>
              </a:solidFill>
              <a:effectLst/>
              <a:latin typeface="Arial" panose="020B0604020202020204" pitchFamily="34" charset="0"/>
            </a:endParaRPr>
          </a:p>
        </p:txBody>
      </p:sp>
      <p:pic>
        <p:nvPicPr>
          <p:cNvPr id="2050" name="Picture 2" descr="https://www.educationperfect.com/media/content/Science/1590115938.160531g/1590115938770-21711785705535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3133558"/>
            <a:ext cx="5505450" cy="343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96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600" y="748943"/>
            <a:ext cx="10210800" cy="3416320"/>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An </a:t>
            </a:r>
            <a:r>
              <a:rPr lang="en-AU" b="1" i="0" dirty="0" smtClean="0">
                <a:solidFill>
                  <a:srgbClr val="68829E"/>
                </a:solidFill>
                <a:effectLst/>
                <a:latin typeface="Arial" panose="020B0604020202020204" pitchFamily="34" charset="0"/>
              </a:rPr>
              <a:t>organ system</a:t>
            </a:r>
            <a:r>
              <a:rPr lang="en-AU" b="1" i="0" dirty="0" smtClean="0">
                <a:solidFill>
                  <a:srgbClr val="444444"/>
                </a:solidFill>
                <a:effectLst/>
                <a:latin typeface="Arial" panose="020B0604020202020204" pitchFamily="34" charset="0"/>
              </a:rPr>
              <a:t> is a group of </a:t>
            </a:r>
            <a:r>
              <a:rPr lang="en-AU" b="1" i="0" dirty="0" smtClean="0">
                <a:solidFill>
                  <a:srgbClr val="DD8940"/>
                </a:solidFill>
                <a:effectLst/>
                <a:latin typeface="Arial" panose="020B0604020202020204" pitchFamily="34" charset="0"/>
              </a:rPr>
              <a:t>anatomical structures</a:t>
            </a:r>
            <a:r>
              <a:rPr lang="en-AU" b="1" i="0" dirty="0" smtClean="0">
                <a:solidFill>
                  <a:srgbClr val="444444"/>
                </a:solidFill>
                <a:effectLst/>
                <a:latin typeface="Arial" panose="020B0604020202020204" pitchFamily="34" charset="0"/>
              </a:rPr>
              <a:t> that work together to perform a </a:t>
            </a:r>
            <a:r>
              <a:rPr lang="en-AU" b="1" i="0" dirty="0" smtClean="0">
                <a:solidFill>
                  <a:srgbClr val="7C6899"/>
                </a:solidFill>
                <a:effectLst/>
                <a:latin typeface="Arial" panose="020B0604020202020204" pitchFamily="34" charset="0"/>
              </a:rPr>
              <a:t>specific function</a:t>
            </a:r>
            <a:r>
              <a:rPr lang="en-AU" b="1" i="0" dirty="0" smtClean="0">
                <a:solidFill>
                  <a:srgbClr val="444444"/>
                </a:solidFill>
                <a:effectLst/>
                <a:latin typeface="Arial" panose="020B0604020202020204" pitchFamily="34" charset="0"/>
              </a:rPr>
              <a:t> or task.</a:t>
            </a:r>
          </a:p>
          <a:p>
            <a:pPr algn="ctr"/>
            <a:r>
              <a:rPr lang="en-AU" b="0" i="0" dirty="0" smtClean="0">
                <a:solidFill>
                  <a:srgbClr val="444444"/>
                </a:solidFill>
                <a:effectLst/>
                <a:latin typeface="Arial" panose="020B0604020202020204" pitchFamily="34" charset="0"/>
              </a:rPr>
              <a:t> </a:t>
            </a:r>
          </a:p>
          <a:p>
            <a:r>
              <a:rPr lang="en-AU" b="1" i="0" dirty="0" smtClean="0">
                <a:solidFill>
                  <a:srgbClr val="DD8940"/>
                </a:solidFill>
                <a:effectLst/>
                <a:latin typeface="Arial" panose="020B0604020202020204" pitchFamily="34" charset="0"/>
              </a:rPr>
              <a:t>Mammals</a:t>
            </a:r>
            <a:r>
              <a:rPr lang="en-AU" b="0" i="0" dirty="0" smtClean="0">
                <a:solidFill>
                  <a:srgbClr val="444444"/>
                </a:solidFill>
                <a:effectLst/>
                <a:latin typeface="Arial" panose="020B0604020202020204" pitchFamily="34" charset="0"/>
              </a:rPr>
              <a:t> and other </a:t>
            </a:r>
            <a:r>
              <a:rPr lang="en-AU" b="1" i="0" dirty="0" smtClean="0">
                <a:solidFill>
                  <a:srgbClr val="7C6899"/>
                </a:solidFill>
                <a:effectLst/>
                <a:latin typeface="Arial" panose="020B0604020202020204" pitchFamily="34" charset="0"/>
              </a:rPr>
              <a:t>multicellular organisms</a:t>
            </a:r>
            <a:r>
              <a:rPr lang="en-AU" b="0" i="0" dirty="0" smtClean="0">
                <a:solidFill>
                  <a:srgbClr val="444444"/>
                </a:solidFill>
                <a:effectLst/>
                <a:latin typeface="Arial" panose="020B0604020202020204" pitchFamily="34" charset="0"/>
              </a:rPr>
              <a:t> have </a:t>
            </a:r>
            <a:r>
              <a:rPr lang="en-AU" b="1" i="0" dirty="0" smtClean="0">
                <a:solidFill>
                  <a:srgbClr val="68829E"/>
                </a:solidFill>
                <a:effectLst/>
                <a:latin typeface="Arial" panose="020B0604020202020204" pitchFamily="34" charset="0"/>
              </a:rPr>
              <a:t>many organ systems.</a:t>
            </a:r>
            <a:r>
              <a:rPr lang="en-AU" b="0" i="0" dirty="0" smtClean="0">
                <a:solidFill>
                  <a:srgbClr val="444444"/>
                </a:solidFill>
                <a:effectLst/>
                <a:latin typeface="Arial" panose="020B0604020202020204" pitchFamily="34" charset="0"/>
              </a:rPr>
              <a:t> While we learn about each organ system as a distinct entity, the functions of the body's organ systems </a:t>
            </a:r>
            <a:r>
              <a:rPr lang="en-AU" b="1" i="0" dirty="0" smtClean="0">
                <a:solidFill>
                  <a:srgbClr val="DD8940"/>
                </a:solidFill>
                <a:effectLst/>
                <a:latin typeface="Arial" panose="020B0604020202020204" pitchFamily="34" charset="0"/>
              </a:rPr>
              <a:t>overlap considerably.</a:t>
            </a:r>
            <a:endParaRPr lang="en-AU" b="0"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1" i="0" dirty="0" smtClean="0">
                <a:solidFill>
                  <a:srgbClr val="68829E"/>
                </a:solidFill>
                <a:effectLst/>
                <a:latin typeface="Arial" panose="020B0604020202020204" pitchFamily="34" charset="0"/>
              </a:rPr>
              <a:t>Organ systems allow you to</a:t>
            </a:r>
            <a:r>
              <a:rPr lang="en-AU" b="0" i="0" dirty="0" smtClean="0">
                <a:solidFill>
                  <a:srgbClr val="444444"/>
                </a:solidFill>
                <a:effectLst/>
                <a:latin typeface="Arial" panose="020B0604020202020204" pitchFamily="34" charset="0"/>
              </a:rPr>
              <a:t> digest your food, move your body, transport essential nutrients to </a:t>
            </a:r>
            <a:r>
              <a:rPr lang="en-AU" b="1" i="0" dirty="0" smtClean="0">
                <a:solidFill>
                  <a:srgbClr val="7C6899"/>
                </a:solidFill>
                <a:effectLst/>
                <a:latin typeface="Arial" panose="020B0604020202020204" pitchFamily="34" charset="0"/>
              </a:rPr>
              <a:t>every cell in your body</a:t>
            </a:r>
            <a:r>
              <a:rPr lang="en-AU" b="0" i="0" dirty="0" smtClean="0">
                <a:solidFill>
                  <a:srgbClr val="444444"/>
                </a:solidFill>
                <a:effectLst/>
                <a:latin typeface="Arial" panose="020B0604020202020204" pitchFamily="34" charset="0"/>
              </a:rPr>
              <a:t> and excrete waste.</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Your own body </a:t>
            </a:r>
            <a:r>
              <a:rPr lang="en-AU" b="1" i="0" dirty="0" smtClean="0">
                <a:solidFill>
                  <a:srgbClr val="DD8940"/>
                </a:solidFill>
                <a:effectLst/>
                <a:latin typeface="Arial" panose="020B0604020202020204" pitchFamily="34" charset="0"/>
              </a:rPr>
              <a:t>could not survive</a:t>
            </a:r>
            <a:r>
              <a:rPr lang="en-AU" b="0" i="0" dirty="0" smtClean="0">
                <a:solidFill>
                  <a:srgbClr val="444444"/>
                </a:solidFill>
                <a:effectLst/>
                <a:latin typeface="Arial" panose="020B0604020202020204" pitchFamily="34" charset="0"/>
              </a:rPr>
              <a:t> without the </a:t>
            </a:r>
            <a:r>
              <a:rPr lang="en-AU" b="1" i="0" dirty="0" smtClean="0">
                <a:solidFill>
                  <a:srgbClr val="7C6899"/>
                </a:solidFill>
                <a:effectLst/>
                <a:latin typeface="Arial" panose="020B0604020202020204" pitchFamily="34" charset="0"/>
              </a:rPr>
              <a:t>cooperative functioning</a:t>
            </a:r>
            <a:r>
              <a:rPr lang="en-AU" b="0" i="0" dirty="0" smtClean="0">
                <a:solidFill>
                  <a:srgbClr val="444444"/>
                </a:solidFill>
                <a:effectLst/>
                <a:latin typeface="Arial" panose="020B0604020202020204" pitchFamily="34" charset="0"/>
              </a:rPr>
              <a:t> of all its organ systems. Typically, the </a:t>
            </a:r>
            <a:r>
              <a:rPr lang="en-AU" b="1" i="0" dirty="0" smtClean="0">
                <a:solidFill>
                  <a:srgbClr val="68829E"/>
                </a:solidFill>
                <a:effectLst/>
                <a:latin typeface="Arial" panose="020B0604020202020204" pitchFamily="34" charset="0"/>
              </a:rPr>
              <a:t>failure of even one organ system</a:t>
            </a:r>
            <a:r>
              <a:rPr lang="en-AU" b="0" i="0" dirty="0" smtClean="0">
                <a:solidFill>
                  <a:srgbClr val="444444"/>
                </a:solidFill>
                <a:effectLst/>
                <a:latin typeface="Arial" panose="020B0604020202020204" pitchFamily="34" charset="0"/>
              </a:rPr>
              <a:t> can lead to </a:t>
            </a:r>
            <a:r>
              <a:rPr lang="en-AU" b="1" i="0" dirty="0" smtClean="0">
                <a:solidFill>
                  <a:srgbClr val="DD8940"/>
                </a:solidFill>
                <a:effectLst/>
                <a:latin typeface="Arial" panose="020B0604020202020204" pitchFamily="34" charset="0"/>
              </a:rPr>
              <a:t>severe disability or death.</a:t>
            </a:r>
            <a:endParaRPr lang="en-AU"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19850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ducationperfect.com/media/content/Science/1590117460.819771g/1590117461433-21711785705535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0142" y="190500"/>
            <a:ext cx="7255058" cy="628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8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200" y="465941"/>
            <a:ext cx="10985500" cy="3416320"/>
          </a:xfrm>
          <a:prstGeom prst="rect">
            <a:avLst/>
          </a:prstGeom>
        </p:spPr>
        <p:txBody>
          <a:bodyPr wrap="square">
            <a:spAutoFit/>
          </a:bodyPr>
          <a:lstStyle/>
          <a:p>
            <a:pPr algn="ctr"/>
            <a:r>
              <a:rPr lang="en-AU" b="1" i="0" dirty="0" smtClean="0">
                <a:solidFill>
                  <a:srgbClr val="6F1E51"/>
                </a:solidFill>
                <a:effectLst/>
                <a:latin typeface="Arial" panose="020B0604020202020204" pitchFamily="34" charset="0"/>
              </a:rPr>
              <a:t>Multicellular</a:t>
            </a:r>
            <a:r>
              <a:rPr lang="en-AU" b="1" i="0" dirty="0" smtClean="0">
                <a:solidFill>
                  <a:srgbClr val="444444"/>
                </a:solidFill>
                <a:effectLst/>
                <a:latin typeface="Arial" panose="020B0604020202020204" pitchFamily="34" charset="0"/>
              </a:rPr>
              <a:t> </a:t>
            </a:r>
            <a:r>
              <a:rPr lang="en-AU" b="1" i="0" dirty="0" smtClean="0">
                <a:solidFill>
                  <a:srgbClr val="6F1E51"/>
                </a:solidFill>
                <a:effectLst/>
                <a:latin typeface="Arial" panose="020B0604020202020204" pitchFamily="34" charset="0"/>
              </a:rPr>
              <a:t>organisms</a:t>
            </a:r>
            <a:r>
              <a:rPr lang="en-AU" b="1" i="0" dirty="0" smtClean="0">
                <a:solidFill>
                  <a:srgbClr val="444444"/>
                </a:solidFill>
                <a:effectLst/>
                <a:latin typeface="Arial" panose="020B0604020202020204" pitchFamily="34" charset="0"/>
              </a:rPr>
              <a:t> have many </a:t>
            </a:r>
            <a:r>
              <a:rPr lang="en-AU" b="1" i="0" dirty="0" smtClean="0">
                <a:solidFill>
                  <a:srgbClr val="7C6899"/>
                </a:solidFill>
                <a:effectLst/>
                <a:latin typeface="Arial" panose="020B0604020202020204" pitchFamily="34" charset="0"/>
              </a:rPr>
              <a:t>organ systems.</a:t>
            </a:r>
            <a:endParaRPr lang="en-AU" b="1"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Luckily, in this module, you </a:t>
            </a:r>
            <a:r>
              <a:rPr lang="en-AU" b="1" i="0" dirty="0" smtClean="0">
                <a:solidFill>
                  <a:srgbClr val="68829E"/>
                </a:solidFill>
                <a:effectLst/>
                <a:latin typeface="Arial" panose="020B0604020202020204" pitchFamily="34" charset="0"/>
              </a:rPr>
              <a:t>only need to be familiar</a:t>
            </a:r>
            <a:r>
              <a:rPr lang="en-AU" b="0" i="0" dirty="0" smtClean="0">
                <a:solidFill>
                  <a:srgbClr val="444444"/>
                </a:solidFill>
                <a:effectLst/>
                <a:latin typeface="Arial" panose="020B0604020202020204" pitchFamily="34" charset="0"/>
              </a:rPr>
              <a:t> with a </a:t>
            </a:r>
            <a:r>
              <a:rPr lang="en-AU" b="1" i="0" dirty="0" smtClean="0">
                <a:solidFill>
                  <a:srgbClr val="6F1E51"/>
                </a:solidFill>
                <a:effectLst/>
                <a:latin typeface="Arial" panose="020B0604020202020204" pitchFamily="34" charset="0"/>
              </a:rPr>
              <a:t>few of them!</a:t>
            </a:r>
            <a:endParaRPr lang="en-AU" b="0"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These are the:</a:t>
            </a:r>
          </a:p>
          <a:p>
            <a:pPr>
              <a:buFont typeface="Arial" panose="020B0604020202020204" pitchFamily="34" charset="0"/>
              <a:buChar char="•"/>
            </a:pPr>
            <a:r>
              <a:rPr lang="en-AU" b="1" i="0" dirty="0" smtClean="0">
                <a:solidFill>
                  <a:srgbClr val="7C6899"/>
                </a:solidFill>
                <a:effectLst/>
                <a:latin typeface="Arial" panose="020B0604020202020204" pitchFamily="34" charset="0"/>
              </a:rPr>
              <a:t>Respiratory</a:t>
            </a:r>
            <a:r>
              <a:rPr lang="en-AU" b="0" i="0" dirty="0" smtClean="0">
                <a:solidFill>
                  <a:srgbClr val="444444"/>
                </a:solidFill>
                <a:effectLst/>
                <a:latin typeface="Arial" panose="020B0604020202020204" pitchFamily="34" charset="0"/>
              </a:rPr>
              <a:t> system</a:t>
            </a:r>
          </a:p>
          <a:p>
            <a:pPr>
              <a:buFont typeface="Arial" panose="020B0604020202020204" pitchFamily="34" charset="0"/>
              <a:buChar char="•"/>
            </a:pPr>
            <a:r>
              <a:rPr lang="en-AU" b="1" i="0" dirty="0" smtClean="0">
                <a:solidFill>
                  <a:srgbClr val="6F1E51"/>
                </a:solidFill>
                <a:effectLst/>
                <a:latin typeface="Arial" panose="020B0604020202020204" pitchFamily="34" charset="0"/>
              </a:rPr>
              <a:t>Digestive</a:t>
            </a:r>
            <a:r>
              <a:rPr lang="en-AU" b="0" i="0" dirty="0" smtClean="0">
                <a:solidFill>
                  <a:srgbClr val="444444"/>
                </a:solidFill>
                <a:effectLst/>
                <a:latin typeface="Arial" panose="020B0604020202020204" pitchFamily="34" charset="0"/>
              </a:rPr>
              <a:t> system</a:t>
            </a:r>
          </a:p>
          <a:p>
            <a:pPr>
              <a:buFont typeface="Arial" panose="020B0604020202020204" pitchFamily="34" charset="0"/>
              <a:buChar char="•"/>
            </a:pPr>
            <a:r>
              <a:rPr lang="en-AU" b="1" i="0" dirty="0" smtClean="0">
                <a:solidFill>
                  <a:srgbClr val="68829E"/>
                </a:solidFill>
                <a:effectLst/>
                <a:latin typeface="Arial" panose="020B0604020202020204" pitchFamily="34" charset="0"/>
              </a:rPr>
              <a:t>Excretory</a:t>
            </a:r>
            <a:r>
              <a:rPr lang="en-AU" b="0" i="0" dirty="0" smtClean="0">
                <a:solidFill>
                  <a:srgbClr val="444444"/>
                </a:solidFill>
                <a:effectLst/>
                <a:latin typeface="Arial" panose="020B0604020202020204" pitchFamily="34" charset="0"/>
              </a:rPr>
              <a:t> system</a:t>
            </a:r>
          </a:p>
          <a:p>
            <a:pPr>
              <a:buFont typeface="Arial" panose="020B0604020202020204" pitchFamily="34" charset="0"/>
              <a:buChar char="•"/>
            </a:pPr>
            <a:r>
              <a:rPr lang="en-AU" b="1" i="0" dirty="0" smtClean="0">
                <a:solidFill>
                  <a:srgbClr val="7C6899"/>
                </a:solidFill>
                <a:effectLst/>
                <a:latin typeface="Arial" panose="020B0604020202020204" pitchFamily="34" charset="0"/>
              </a:rPr>
              <a:t>Circulatory</a:t>
            </a:r>
            <a:r>
              <a:rPr lang="en-AU" b="0" i="0" dirty="0" smtClean="0">
                <a:solidFill>
                  <a:srgbClr val="444444"/>
                </a:solidFill>
                <a:effectLst/>
                <a:latin typeface="Arial" panose="020B0604020202020204" pitchFamily="34" charset="0"/>
              </a:rPr>
              <a:t> system</a:t>
            </a:r>
          </a:p>
          <a:p>
            <a:pPr>
              <a:buFont typeface="Arial" panose="020B0604020202020204" pitchFamily="34" charset="0"/>
              <a:buChar char="•"/>
            </a:pPr>
            <a:r>
              <a:rPr lang="en-AU" b="1" i="0" dirty="0" smtClean="0">
                <a:solidFill>
                  <a:srgbClr val="6F1E51"/>
                </a:solidFill>
                <a:effectLst/>
                <a:latin typeface="Arial" panose="020B0604020202020204" pitchFamily="34" charset="0"/>
              </a:rPr>
              <a:t>Musculoskeletal</a:t>
            </a:r>
            <a:r>
              <a:rPr lang="en-AU" b="0" i="0" dirty="0" smtClean="0">
                <a:solidFill>
                  <a:srgbClr val="444444"/>
                </a:solidFill>
                <a:effectLst/>
                <a:latin typeface="Arial" panose="020B0604020202020204" pitchFamily="34" charset="0"/>
              </a:rPr>
              <a:t> system</a:t>
            </a:r>
          </a:p>
          <a:p>
            <a:pPr>
              <a:buFont typeface="Arial" panose="020B0604020202020204" pitchFamily="34" charset="0"/>
              <a:buChar char="•"/>
            </a:pPr>
            <a:r>
              <a:rPr lang="en-AU" b="1" i="0" dirty="0" smtClean="0">
                <a:solidFill>
                  <a:srgbClr val="68829E"/>
                </a:solidFill>
                <a:effectLst/>
                <a:latin typeface="Arial" panose="020B0604020202020204" pitchFamily="34" charset="0"/>
              </a:rPr>
              <a:t>Reproductive</a:t>
            </a:r>
            <a:r>
              <a:rPr lang="en-AU" b="0" i="0" dirty="0" smtClean="0">
                <a:solidFill>
                  <a:srgbClr val="444444"/>
                </a:solidFill>
                <a:effectLst/>
                <a:latin typeface="Arial" panose="020B0604020202020204" pitchFamily="34" charset="0"/>
              </a:rPr>
              <a:t> systems</a:t>
            </a:r>
          </a:p>
          <a:p>
            <a:r>
              <a:rPr lang="en-AU" b="0" i="0" dirty="0" smtClean="0">
                <a:solidFill>
                  <a:srgbClr val="444444"/>
                </a:solidFill>
                <a:effectLst/>
                <a:latin typeface="Arial" panose="020B0604020202020204" pitchFamily="34" charset="0"/>
              </a:rPr>
              <a:t>In the upcoming information section we will </a:t>
            </a:r>
            <a:r>
              <a:rPr lang="en-AU" b="1" i="0" dirty="0" smtClean="0">
                <a:solidFill>
                  <a:srgbClr val="7C6899"/>
                </a:solidFill>
                <a:effectLst/>
                <a:latin typeface="Arial" panose="020B0604020202020204" pitchFamily="34" charset="0"/>
              </a:rPr>
              <a:t>learn more about each of these organ systems.</a:t>
            </a:r>
            <a:endParaRPr lang="en-AU" b="0" i="0" dirty="0">
              <a:solidFill>
                <a:srgbClr val="444444"/>
              </a:solidFill>
              <a:effectLst/>
              <a:latin typeface="Arial" panose="020B0604020202020204" pitchFamily="34" charset="0"/>
            </a:endParaRPr>
          </a:p>
        </p:txBody>
      </p:sp>
      <p:pic>
        <p:nvPicPr>
          <p:cNvPr id="4098" name="Picture 2" descr="https://www.educationperfect.com/media/content/Science/1590118850.022381g/1590118850613-45926671061772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1100" y="3950535"/>
            <a:ext cx="7607300" cy="278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0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0" y="698143"/>
            <a:ext cx="10833100" cy="3139321"/>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The </a:t>
            </a:r>
            <a:r>
              <a:rPr lang="en-AU" b="1" i="0" dirty="0" smtClean="0">
                <a:solidFill>
                  <a:srgbClr val="7C6899"/>
                </a:solidFill>
                <a:effectLst/>
                <a:latin typeface="Arial" panose="020B0604020202020204" pitchFamily="34" charset="0"/>
              </a:rPr>
              <a:t>human respiratory system</a:t>
            </a:r>
            <a:r>
              <a:rPr lang="en-AU" b="1" i="0" dirty="0" smtClean="0">
                <a:solidFill>
                  <a:srgbClr val="444444"/>
                </a:solidFill>
                <a:effectLst/>
                <a:latin typeface="Arial" panose="020B0604020202020204" pitchFamily="34" charset="0"/>
              </a:rPr>
              <a:t> is the organ system responsible for </a:t>
            </a:r>
            <a:r>
              <a:rPr lang="en-AU" b="1" i="0" dirty="0" smtClean="0">
                <a:solidFill>
                  <a:srgbClr val="68829E"/>
                </a:solidFill>
                <a:effectLst/>
                <a:latin typeface="Arial" panose="020B0604020202020204" pitchFamily="34" charset="0"/>
              </a:rPr>
              <a:t>taking in oxygen</a:t>
            </a:r>
            <a:r>
              <a:rPr lang="en-AU" b="1" i="0" dirty="0" smtClean="0">
                <a:solidFill>
                  <a:srgbClr val="444444"/>
                </a:solidFill>
                <a:effectLst/>
                <a:latin typeface="Arial" panose="020B0604020202020204" pitchFamily="34" charset="0"/>
              </a:rPr>
              <a:t> and </a:t>
            </a:r>
            <a:r>
              <a:rPr lang="en-AU" b="1" i="0" dirty="0" smtClean="0">
                <a:solidFill>
                  <a:srgbClr val="DD8940"/>
                </a:solidFill>
                <a:effectLst/>
                <a:latin typeface="Arial" panose="020B0604020202020204" pitchFamily="34" charset="0"/>
              </a:rPr>
              <a:t>expelling</a:t>
            </a:r>
            <a:r>
              <a:rPr lang="en-AU" b="1" i="0" dirty="0" smtClean="0">
                <a:solidFill>
                  <a:srgbClr val="444444"/>
                </a:solidFill>
                <a:effectLst/>
                <a:latin typeface="Arial" panose="020B0604020202020204" pitchFamily="34" charset="0"/>
              </a:rPr>
              <a:t> </a:t>
            </a:r>
            <a:r>
              <a:rPr lang="en-AU" b="1" i="0" dirty="0" smtClean="0">
                <a:solidFill>
                  <a:srgbClr val="DD8940"/>
                </a:solidFill>
                <a:effectLst/>
                <a:latin typeface="Arial" panose="020B0604020202020204" pitchFamily="34" charset="0"/>
              </a:rPr>
              <a:t>carbon dioxide.</a:t>
            </a:r>
            <a:endParaRPr lang="en-AU" b="1" i="0" dirty="0" smtClean="0">
              <a:solidFill>
                <a:srgbClr val="444444"/>
              </a:solidFill>
              <a:effectLst/>
              <a:latin typeface="Arial" panose="020B0604020202020204" pitchFamily="34" charset="0"/>
            </a:endParaRP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 </a:t>
            </a:r>
            <a:r>
              <a:rPr lang="en-AU" b="1" i="0" dirty="0" smtClean="0">
                <a:solidFill>
                  <a:srgbClr val="68829E"/>
                </a:solidFill>
                <a:effectLst/>
                <a:latin typeface="Arial" panose="020B0604020202020204" pitchFamily="34" charset="0"/>
              </a:rPr>
              <a:t>respiratory system</a:t>
            </a:r>
            <a:r>
              <a:rPr lang="en-AU" b="0" i="0" dirty="0" smtClean="0">
                <a:solidFill>
                  <a:srgbClr val="444444"/>
                </a:solidFill>
                <a:effectLst/>
                <a:latin typeface="Arial" panose="020B0604020202020204" pitchFamily="34" charset="0"/>
              </a:rPr>
              <a:t> allows us to take in </a:t>
            </a:r>
            <a:r>
              <a:rPr lang="en-AU" b="1" i="0" dirty="0" smtClean="0">
                <a:solidFill>
                  <a:srgbClr val="7C6899"/>
                </a:solidFill>
                <a:effectLst/>
                <a:latin typeface="Arial" panose="020B0604020202020204" pitchFamily="34" charset="0"/>
              </a:rPr>
              <a:t>critical oxygen</a:t>
            </a:r>
            <a:r>
              <a:rPr lang="en-AU" b="0" i="0" dirty="0" smtClean="0">
                <a:solidFill>
                  <a:srgbClr val="444444"/>
                </a:solidFill>
                <a:effectLst/>
                <a:latin typeface="Arial" panose="020B0604020202020204" pitchFamily="34" charset="0"/>
              </a:rPr>
              <a:t> and </a:t>
            </a:r>
            <a:r>
              <a:rPr lang="en-AU" b="1" i="0" dirty="0" smtClean="0">
                <a:solidFill>
                  <a:srgbClr val="DD8940"/>
                </a:solidFill>
                <a:effectLst/>
                <a:latin typeface="Arial" panose="020B0604020202020204" pitchFamily="34" charset="0"/>
              </a:rPr>
              <a:t>expel carbon dioxide</a:t>
            </a:r>
            <a:r>
              <a:rPr lang="en-AU" b="0" i="0" dirty="0" smtClean="0">
                <a:solidFill>
                  <a:srgbClr val="444444"/>
                </a:solidFill>
                <a:effectLst/>
                <a:latin typeface="Arial" panose="020B0604020202020204" pitchFamily="34" charset="0"/>
              </a:rPr>
              <a:t> in a process we all know as </a:t>
            </a:r>
            <a:r>
              <a:rPr lang="en-AU" b="1" i="0" dirty="0" smtClean="0">
                <a:solidFill>
                  <a:srgbClr val="DD8940"/>
                </a:solidFill>
                <a:effectLst/>
                <a:latin typeface="Arial" panose="020B0604020202020204" pitchFamily="34" charset="0"/>
              </a:rPr>
              <a:t>breathing.</a:t>
            </a:r>
            <a:r>
              <a:rPr lang="en-AU" b="0" i="0" dirty="0" smtClean="0">
                <a:solidFill>
                  <a:srgbClr val="444444"/>
                </a:solidFill>
                <a:effectLst/>
                <a:latin typeface="Arial" panose="020B0604020202020204" pitchFamily="34" charset="0"/>
              </a:rPr>
              <a:t> The respiratory system </a:t>
            </a:r>
            <a:r>
              <a:rPr lang="en-AU" b="1" i="0" dirty="0" smtClean="0">
                <a:solidFill>
                  <a:srgbClr val="68829E"/>
                </a:solidFill>
                <a:effectLst/>
                <a:latin typeface="Arial" panose="020B0604020202020204" pitchFamily="34" charset="0"/>
              </a:rPr>
              <a:t>works in tangent</a:t>
            </a:r>
            <a:r>
              <a:rPr lang="en-AU" b="0" i="0" dirty="0" smtClean="0">
                <a:solidFill>
                  <a:srgbClr val="444444"/>
                </a:solidFill>
                <a:effectLst/>
                <a:latin typeface="Arial" panose="020B0604020202020204" pitchFamily="34" charset="0"/>
              </a:rPr>
              <a:t> with the </a:t>
            </a:r>
            <a:r>
              <a:rPr lang="en-AU" b="1" i="0" dirty="0" smtClean="0">
                <a:solidFill>
                  <a:srgbClr val="7C6899"/>
                </a:solidFill>
                <a:effectLst/>
                <a:latin typeface="Arial" panose="020B0604020202020204" pitchFamily="34" charset="0"/>
              </a:rPr>
              <a:t>circulatory system</a:t>
            </a:r>
            <a:r>
              <a:rPr lang="en-AU" b="0" i="0" dirty="0" smtClean="0">
                <a:solidFill>
                  <a:srgbClr val="444444"/>
                </a:solidFill>
                <a:effectLst/>
                <a:latin typeface="Arial" panose="020B0604020202020204" pitchFamily="34" charset="0"/>
              </a:rPr>
              <a:t> to pump oxygen-rich blood to all of the cells in the body.</a:t>
            </a:r>
          </a:p>
          <a:p>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The </a:t>
            </a:r>
            <a:r>
              <a:rPr lang="en-AU" b="1" i="0" dirty="0" smtClean="0">
                <a:solidFill>
                  <a:srgbClr val="7C6899"/>
                </a:solidFill>
                <a:effectLst/>
                <a:latin typeface="Arial" panose="020B0604020202020204" pitchFamily="34" charset="0"/>
              </a:rPr>
              <a:t>primary organs</a:t>
            </a:r>
            <a:r>
              <a:rPr lang="en-AU" b="0" i="0" dirty="0" smtClean="0">
                <a:solidFill>
                  <a:srgbClr val="444444"/>
                </a:solidFill>
                <a:effectLst/>
                <a:latin typeface="Arial" panose="020B0604020202020204" pitchFamily="34" charset="0"/>
              </a:rPr>
              <a:t> of the respiratory system are:</a:t>
            </a:r>
          </a:p>
          <a:p>
            <a:pPr>
              <a:buFont typeface="Arial" panose="020B0604020202020204" pitchFamily="34" charset="0"/>
              <a:buChar char="•"/>
            </a:pPr>
            <a:r>
              <a:rPr lang="en-AU" b="1" i="0" dirty="0" smtClean="0">
                <a:solidFill>
                  <a:srgbClr val="68829E"/>
                </a:solidFill>
                <a:effectLst/>
                <a:latin typeface="Arial" panose="020B0604020202020204" pitchFamily="34" charset="0"/>
              </a:rPr>
              <a:t>The lungs:</a:t>
            </a:r>
            <a:r>
              <a:rPr lang="en-AU" b="0" i="0" dirty="0" smtClean="0">
                <a:solidFill>
                  <a:srgbClr val="444444"/>
                </a:solidFill>
                <a:effectLst/>
                <a:latin typeface="Arial" panose="020B0604020202020204" pitchFamily="34" charset="0"/>
              </a:rPr>
              <a:t> The site of </a:t>
            </a:r>
            <a:r>
              <a:rPr lang="en-AU" b="1" i="0" dirty="0" smtClean="0">
                <a:solidFill>
                  <a:srgbClr val="68829E"/>
                </a:solidFill>
                <a:effectLst/>
                <a:latin typeface="Arial" panose="020B0604020202020204" pitchFamily="34" charset="0"/>
              </a:rPr>
              <a:t>gas exchange</a:t>
            </a:r>
            <a:r>
              <a:rPr lang="en-AU" b="0" i="0" dirty="0" smtClean="0">
                <a:solidFill>
                  <a:srgbClr val="444444"/>
                </a:solidFill>
                <a:effectLst/>
                <a:latin typeface="Arial" panose="020B0604020202020204" pitchFamily="34" charset="0"/>
              </a:rPr>
              <a:t> between the body and the external environment.</a:t>
            </a:r>
          </a:p>
          <a:p>
            <a:pPr>
              <a:buFont typeface="Arial" panose="020B0604020202020204" pitchFamily="34" charset="0"/>
              <a:buChar char="•"/>
            </a:pPr>
            <a:r>
              <a:rPr lang="en-AU" b="1" i="0" dirty="0" smtClean="0">
                <a:solidFill>
                  <a:srgbClr val="DD8940"/>
                </a:solidFill>
                <a:effectLst/>
                <a:latin typeface="Arial" panose="020B0604020202020204" pitchFamily="34" charset="0"/>
              </a:rPr>
              <a:t>The pharynx (or throat):</a:t>
            </a:r>
            <a:r>
              <a:rPr lang="en-AU" b="0" i="0" dirty="0" smtClean="0">
                <a:solidFill>
                  <a:srgbClr val="444444"/>
                </a:solidFill>
                <a:effectLst/>
                <a:latin typeface="Arial" panose="020B0604020202020204" pitchFamily="34" charset="0"/>
              </a:rPr>
              <a:t> The 'tube' that connects the </a:t>
            </a:r>
            <a:r>
              <a:rPr lang="en-AU" b="1" i="0" dirty="0" smtClean="0">
                <a:solidFill>
                  <a:srgbClr val="DD8940"/>
                </a:solidFill>
                <a:effectLst/>
                <a:latin typeface="Arial" panose="020B0604020202020204" pitchFamily="34" charset="0"/>
              </a:rPr>
              <a:t>nose and mouth</a:t>
            </a:r>
            <a:r>
              <a:rPr lang="en-AU" b="0" i="0" dirty="0" smtClean="0">
                <a:solidFill>
                  <a:srgbClr val="444444"/>
                </a:solidFill>
                <a:effectLst/>
                <a:latin typeface="Arial" panose="020B0604020202020204" pitchFamily="34" charset="0"/>
              </a:rPr>
              <a:t> to the </a:t>
            </a:r>
            <a:r>
              <a:rPr lang="en-AU" b="0" i="0" dirty="0" err="1" smtClean="0">
                <a:solidFill>
                  <a:srgbClr val="444444"/>
                </a:solidFill>
                <a:effectLst/>
                <a:latin typeface="Arial" panose="020B0604020202020204" pitchFamily="34" charset="0"/>
              </a:rPr>
              <a:t>esophagus</a:t>
            </a:r>
            <a:r>
              <a:rPr lang="en-AU" b="0" i="0" dirty="0" smtClean="0">
                <a:solidFill>
                  <a:srgbClr val="444444"/>
                </a:solidFill>
                <a:effectLst/>
                <a:latin typeface="Arial" panose="020B0604020202020204" pitchFamily="34" charset="0"/>
              </a:rPr>
              <a:t>.</a:t>
            </a:r>
          </a:p>
          <a:p>
            <a:pPr>
              <a:buFont typeface="Arial" panose="020B0604020202020204" pitchFamily="34" charset="0"/>
              <a:buChar char="•"/>
            </a:pPr>
            <a:r>
              <a:rPr lang="en-AU" b="1" i="0" dirty="0" smtClean="0">
                <a:solidFill>
                  <a:srgbClr val="7C6899"/>
                </a:solidFill>
                <a:effectLst/>
                <a:latin typeface="Arial" panose="020B0604020202020204" pitchFamily="34" charset="0"/>
              </a:rPr>
              <a:t>The diaphragm:</a:t>
            </a:r>
            <a:r>
              <a:rPr lang="en-AU" b="0" i="0" dirty="0" smtClean="0">
                <a:solidFill>
                  <a:srgbClr val="444444"/>
                </a:solidFill>
                <a:effectLst/>
                <a:latin typeface="Arial" panose="020B0604020202020204" pitchFamily="34" charset="0"/>
              </a:rPr>
              <a:t> The muscle that lies beneath the lungs and </a:t>
            </a:r>
            <a:r>
              <a:rPr lang="en-AU" b="1" i="0" dirty="0" smtClean="0">
                <a:solidFill>
                  <a:srgbClr val="7C6899"/>
                </a:solidFill>
                <a:effectLst/>
                <a:latin typeface="Arial" panose="020B0604020202020204" pitchFamily="34" charset="0"/>
              </a:rPr>
              <a:t>aids in inhalation and exhalation.</a:t>
            </a:r>
            <a:endParaRPr lang="en-AU"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1998407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0" y="485339"/>
            <a:ext cx="11391900" cy="1754326"/>
          </a:xfrm>
          <a:prstGeom prst="rect">
            <a:avLst/>
          </a:prstGeom>
        </p:spPr>
        <p:txBody>
          <a:bodyPr wrap="square">
            <a:spAutoFit/>
          </a:bodyPr>
          <a:lstStyle/>
          <a:p>
            <a:r>
              <a:rPr lang="en-AU" b="0" i="0" dirty="0" smtClean="0">
                <a:solidFill>
                  <a:srgbClr val="444444"/>
                </a:solidFill>
                <a:effectLst/>
                <a:latin typeface="Arial" panose="020B0604020202020204" pitchFamily="34" charset="0"/>
              </a:rPr>
              <a:t>The process of </a:t>
            </a:r>
            <a:r>
              <a:rPr lang="en-AU" b="1" i="0" dirty="0" smtClean="0">
                <a:solidFill>
                  <a:srgbClr val="68829E"/>
                </a:solidFill>
                <a:effectLst/>
                <a:latin typeface="Arial" panose="020B0604020202020204" pitchFamily="34" charset="0"/>
              </a:rPr>
              <a:t>breathing or respiration</a:t>
            </a:r>
            <a:r>
              <a:rPr lang="en-AU" b="0" i="0" dirty="0" smtClean="0">
                <a:solidFill>
                  <a:srgbClr val="444444"/>
                </a:solidFill>
                <a:effectLst/>
                <a:latin typeface="Arial" panose="020B0604020202020204" pitchFamily="34" charset="0"/>
              </a:rPr>
              <a:t> includes two main parts: </a:t>
            </a:r>
            <a:r>
              <a:rPr lang="en-AU" b="1" i="0" dirty="0" smtClean="0">
                <a:solidFill>
                  <a:srgbClr val="DD8940"/>
                </a:solidFill>
                <a:effectLst/>
                <a:latin typeface="Arial" panose="020B0604020202020204" pitchFamily="34" charset="0"/>
              </a:rPr>
              <a:t>external respiration</a:t>
            </a:r>
            <a:r>
              <a:rPr lang="en-AU" b="0" i="0" dirty="0" smtClean="0">
                <a:solidFill>
                  <a:srgbClr val="444444"/>
                </a:solidFill>
                <a:effectLst/>
                <a:latin typeface="Arial" panose="020B0604020202020204" pitchFamily="34" charset="0"/>
              </a:rPr>
              <a:t> and </a:t>
            </a:r>
            <a:r>
              <a:rPr lang="en-AU" b="1" i="0" dirty="0" smtClean="0">
                <a:solidFill>
                  <a:srgbClr val="7C6899"/>
                </a:solidFill>
                <a:effectLst/>
                <a:latin typeface="Arial" panose="020B0604020202020204" pitchFamily="34" charset="0"/>
              </a:rPr>
              <a:t>internal respiration.</a:t>
            </a:r>
            <a:r>
              <a:rPr lang="en-AU" b="0" i="0" dirty="0" smtClean="0">
                <a:solidFill>
                  <a:srgbClr val="444444"/>
                </a:solidFill>
                <a:effectLst/>
                <a:latin typeface="Arial" panose="020B0604020202020204" pitchFamily="34" charset="0"/>
              </a:rPr>
              <a:t> External respiration involves </a:t>
            </a:r>
            <a:r>
              <a:rPr lang="en-AU" b="1" i="0" dirty="0" smtClean="0">
                <a:solidFill>
                  <a:srgbClr val="68829E"/>
                </a:solidFill>
                <a:effectLst/>
                <a:latin typeface="Arial" panose="020B0604020202020204" pitchFamily="34" charset="0"/>
              </a:rPr>
              <a:t>bringing air into the lungs (inhalation)</a:t>
            </a:r>
            <a:r>
              <a:rPr lang="en-AU" b="0" i="0" dirty="0" smtClean="0">
                <a:solidFill>
                  <a:srgbClr val="444444"/>
                </a:solidFill>
                <a:effectLst/>
                <a:latin typeface="Arial" panose="020B0604020202020204" pitchFamily="34" charset="0"/>
              </a:rPr>
              <a:t> and releasing air to the </a:t>
            </a:r>
            <a:r>
              <a:rPr lang="en-AU" b="1" i="0" dirty="0" smtClean="0">
                <a:solidFill>
                  <a:srgbClr val="DD8940"/>
                </a:solidFill>
                <a:effectLst/>
                <a:latin typeface="Arial" panose="020B0604020202020204" pitchFamily="34" charset="0"/>
              </a:rPr>
              <a:t>atmosphere (exhalation).</a:t>
            </a:r>
            <a:r>
              <a:rPr lang="en-AU" b="0" i="0" dirty="0" smtClean="0">
                <a:solidFill>
                  <a:srgbClr val="444444"/>
                </a:solidFill>
                <a:effectLst/>
                <a:latin typeface="Arial" panose="020B0604020202020204" pitchFamily="34" charset="0"/>
              </a:rPr>
              <a:t> In internal respiration, </a:t>
            </a:r>
            <a:r>
              <a:rPr lang="en-AU" b="1" i="0" dirty="0" smtClean="0">
                <a:solidFill>
                  <a:srgbClr val="7C6899"/>
                </a:solidFill>
                <a:effectLst/>
                <a:latin typeface="Arial" panose="020B0604020202020204" pitchFamily="34" charset="0"/>
              </a:rPr>
              <a:t>oxygen and carbon dioxide are exchanged</a:t>
            </a:r>
            <a:r>
              <a:rPr lang="en-AU" b="0" i="0" dirty="0" smtClean="0">
                <a:solidFill>
                  <a:srgbClr val="444444"/>
                </a:solidFill>
                <a:effectLst/>
                <a:latin typeface="Arial" panose="020B0604020202020204" pitchFamily="34" charset="0"/>
              </a:rPr>
              <a:t> between the cells and blood vessels.</a:t>
            </a:r>
          </a:p>
          <a:p>
            <a:r>
              <a:rPr lang="en-AU" b="0" i="0" dirty="0" smtClean="0">
                <a:solidFill>
                  <a:srgbClr val="444444"/>
                </a:solidFill>
                <a:effectLst/>
                <a:latin typeface="Arial" panose="020B0604020202020204" pitchFamily="34" charset="0"/>
              </a:rPr>
              <a:t/>
            </a:r>
            <a:br>
              <a:rPr lang="en-AU" b="0" i="0" dirty="0" smtClean="0">
                <a:solidFill>
                  <a:srgbClr val="444444"/>
                </a:solidFill>
                <a:effectLst/>
                <a:latin typeface="Arial" panose="020B0604020202020204" pitchFamily="34" charset="0"/>
              </a:rPr>
            </a:br>
            <a:endParaRPr lang="en-AU" dirty="0"/>
          </a:p>
        </p:txBody>
      </p:sp>
      <p:pic>
        <p:nvPicPr>
          <p:cNvPr id="5122" name="Picture 2" descr="https://www.educationperfect.com/media/content/Science/1590363702.653231g/1590363701340-2024640427605185-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7" y="1919770"/>
            <a:ext cx="4264025" cy="4798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864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14638"/>
            <a:ext cx="11658600" cy="1477328"/>
          </a:xfrm>
          <a:prstGeom prst="rect">
            <a:avLst/>
          </a:prstGeom>
        </p:spPr>
        <p:txBody>
          <a:bodyPr wrap="square">
            <a:spAutoFit/>
          </a:bodyPr>
          <a:lstStyle/>
          <a:p>
            <a:pPr algn="ctr"/>
            <a:r>
              <a:rPr lang="en-AU" b="1" i="0" dirty="0" smtClean="0">
                <a:solidFill>
                  <a:srgbClr val="444444"/>
                </a:solidFill>
                <a:effectLst/>
                <a:latin typeface="Arial" panose="020B0604020202020204" pitchFamily="34" charset="0"/>
              </a:rPr>
              <a:t>The </a:t>
            </a:r>
            <a:r>
              <a:rPr lang="en-AU" b="1" i="0" dirty="0" smtClean="0">
                <a:solidFill>
                  <a:srgbClr val="336B87"/>
                </a:solidFill>
                <a:effectLst/>
                <a:latin typeface="Arial" panose="020B0604020202020204" pitchFamily="34" charset="0"/>
              </a:rPr>
              <a:t>digestive system</a:t>
            </a:r>
            <a:r>
              <a:rPr lang="en-AU" b="1" i="0" dirty="0" smtClean="0">
                <a:solidFill>
                  <a:srgbClr val="444444"/>
                </a:solidFill>
                <a:effectLst/>
                <a:latin typeface="Arial" panose="020B0604020202020204" pitchFamily="34" charset="0"/>
              </a:rPr>
              <a:t> is the organ system responsible for </a:t>
            </a:r>
            <a:r>
              <a:rPr lang="en-AU" b="1" i="0" dirty="0" smtClean="0">
                <a:solidFill>
                  <a:srgbClr val="6F1E51"/>
                </a:solidFill>
                <a:effectLst/>
                <a:latin typeface="Arial" panose="020B0604020202020204" pitchFamily="34" charset="0"/>
              </a:rPr>
              <a:t>converting food into energy and nutrients</a:t>
            </a:r>
            <a:r>
              <a:rPr lang="en-AU" b="1" i="0" dirty="0" smtClean="0">
                <a:solidFill>
                  <a:srgbClr val="444444"/>
                </a:solidFill>
                <a:effectLst/>
                <a:latin typeface="Arial" panose="020B0604020202020204" pitchFamily="34" charset="0"/>
              </a:rPr>
              <a:t> to fuel the human body.</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Essentially, the digestive system </a:t>
            </a:r>
            <a:r>
              <a:rPr lang="en-AU" b="1" i="0" dirty="0" smtClean="0">
                <a:solidFill>
                  <a:srgbClr val="7C6899"/>
                </a:solidFill>
                <a:effectLst/>
                <a:latin typeface="Arial" panose="020B0604020202020204" pitchFamily="34" charset="0"/>
              </a:rPr>
              <a:t>breaks down food into small molecules</a:t>
            </a:r>
            <a:r>
              <a:rPr lang="en-AU" b="0" i="0" dirty="0" smtClean="0">
                <a:solidFill>
                  <a:srgbClr val="444444"/>
                </a:solidFill>
                <a:effectLst/>
                <a:latin typeface="Arial" panose="020B0604020202020204" pitchFamily="34" charset="0"/>
              </a:rPr>
              <a:t> that can be used by cells in the body. This process is called </a:t>
            </a:r>
            <a:r>
              <a:rPr lang="en-AU" b="1" i="0" dirty="0" smtClean="0">
                <a:solidFill>
                  <a:srgbClr val="336B87"/>
                </a:solidFill>
                <a:effectLst/>
                <a:latin typeface="Arial" panose="020B0604020202020204" pitchFamily="34" charset="0"/>
              </a:rPr>
              <a:t>digestion.</a:t>
            </a:r>
            <a:r>
              <a:rPr lang="en-AU" b="0" i="0" dirty="0" smtClean="0">
                <a:solidFill>
                  <a:srgbClr val="444444"/>
                </a:solidFill>
                <a:effectLst/>
                <a:latin typeface="Arial" panose="020B0604020202020204" pitchFamily="34" charset="0"/>
              </a:rPr>
              <a:t> </a:t>
            </a:r>
            <a:endParaRPr lang="en-AU" b="0" i="0" dirty="0">
              <a:solidFill>
                <a:srgbClr val="444444"/>
              </a:solidFill>
              <a:effectLst/>
              <a:latin typeface="Arial" panose="020B0604020202020204" pitchFamily="34" charset="0"/>
            </a:endParaRPr>
          </a:p>
        </p:txBody>
      </p:sp>
      <p:pic>
        <p:nvPicPr>
          <p:cNvPr id="6146" name="Picture 2" descr="https://www.educationperfect.com/media/content/Science/1590439773.857111g/1590439774448-394956458544509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259" y="1622425"/>
            <a:ext cx="3918399" cy="523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99100" y="1690391"/>
            <a:ext cx="6096000" cy="4524315"/>
          </a:xfrm>
          <a:prstGeom prst="rect">
            <a:avLst/>
          </a:prstGeom>
        </p:spPr>
        <p:txBody>
          <a:bodyPr>
            <a:spAutoFit/>
          </a:bodyPr>
          <a:lstStyle/>
          <a:p>
            <a:r>
              <a:rPr lang="en-AU" b="0" i="0" dirty="0" smtClean="0">
                <a:solidFill>
                  <a:srgbClr val="444444"/>
                </a:solidFill>
                <a:effectLst/>
                <a:latin typeface="Arial" panose="020B0604020202020204" pitchFamily="34" charset="0"/>
              </a:rPr>
              <a:t/>
            </a:r>
            <a:br>
              <a:rPr lang="en-AU" b="0" i="0" dirty="0" smtClean="0">
                <a:solidFill>
                  <a:srgbClr val="444444"/>
                </a:solidFill>
                <a:effectLst/>
                <a:latin typeface="Arial" panose="020B0604020202020204" pitchFamily="34" charset="0"/>
              </a:rPr>
            </a:br>
            <a:r>
              <a:rPr lang="en-AU" b="0" i="0" dirty="0" smtClean="0">
                <a:solidFill>
                  <a:srgbClr val="444444"/>
                </a:solidFill>
                <a:effectLst/>
                <a:latin typeface="Arial" panose="020B0604020202020204" pitchFamily="34" charset="0"/>
              </a:rPr>
              <a:t>Digestion begins when </a:t>
            </a:r>
            <a:r>
              <a:rPr lang="en-AU" b="1" i="0" dirty="0" smtClean="0">
                <a:solidFill>
                  <a:srgbClr val="336B87"/>
                </a:solidFill>
                <a:effectLst/>
                <a:latin typeface="Arial" panose="020B0604020202020204" pitchFamily="34" charset="0"/>
              </a:rPr>
              <a:t>food enters the mouth</a:t>
            </a:r>
            <a:r>
              <a:rPr lang="en-AU" b="0" i="0" dirty="0" smtClean="0">
                <a:solidFill>
                  <a:srgbClr val="444444"/>
                </a:solidFill>
                <a:effectLst/>
                <a:latin typeface="Arial" panose="020B0604020202020204" pitchFamily="34" charset="0"/>
              </a:rPr>
              <a:t> during eating. </a:t>
            </a:r>
            <a:r>
              <a:rPr lang="en-AU" b="1" i="0" dirty="0" smtClean="0">
                <a:solidFill>
                  <a:srgbClr val="6F1E51"/>
                </a:solidFill>
                <a:effectLst/>
                <a:latin typeface="Arial" panose="020B0604020202020204" pitchFamily="34" charset="0"/>
              </a:rPr>
              <a:t>Mechanical and chemical digestion</a:t>
            </a:r>
            <a:r>
              <a:rPr lang="en-AU" b="0" i="0" dirty="0" smtClean="0">
                <a:solidFill>
                  <a:srgbClr val="444444"/>
                </a:solidFill>
                <a:effectLst/>
                <a:latin typeface="Arial" panose="020B0604020202020204" pitchFamily="34" charset="0"/>
              </a:rPr>
              <a:t> occurs in the mouth.</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Mechanical digestion is where </a:t>
            </a:r>
            <a:r>
              <a:rPr lang="en-AU" b="1" i="0" dirty="0" smtClean="0">
                <a:solidFill>
                  <a:srgbClr val="7C6899"/>
                </a:solidFill>
                <a:effectLst/>
                <a:latin typeface="Arial" panose="020B0604020202020204" pitchFamily="34" charset="0"/>
              </a:rPr>
              <a:t>teeth grind and break up</a:t>
            </a:r>
            <a:r>
              <a:rPr lang="en-AU" b="0" i="0" dirty="0" smtClean="0">
                <a:solidFill>
                  <a:srgbClr val="444444"/>
                </a:solidFill>
                <a:effectLst/>
                <a:latin typeface="Arial" panose="020B0604020202020204" pitchFamily="34" charset="0"/>
              </a:rPr>
              <a:t> the food, while chemical digestion is where an </a:t>
            </a:r>
            <a:r>
              <a:rPr lang="en-AU" b="1" i="0" dirty="0" smtClean="0">
                <a:solidFill>
                  <a:srgbClr val="336B87"/>
                </a:solidFill>
                <a:effectLst/>
                <a:latin typeface="Arial" panose="020B0604020202020204" pitchFamily="34" charset="0"/>
              </a:rPr>
              <a:t>enzyme in saliva</a:t>
            </a:r>
            <a:r>
              <a:rPr lang="en-AU" b="0" i="0" dirty="0" smtClean="0">
                <a:solidFill>
                  <a:srgbClr val="444444"/>
                </a:solidFill>
                <a:effectLst/>
                <a:latin typeface="Arial" panose="020B0604020202020204" pitchFamily="34" charset="0"/>
              </a:rPr>
              <a:t> chemically breaks down the food.</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After the food is swallowed, this </a:t>
            </a:r>
            <a:r>
              <a:rPr lang="en-AU" b="1" i="0" dirty="0" smtClean="0">
                <a:solidFill>
                  <a:srgbClr val="6F1E51"/>
                </a:solidFill>
                <a:effectLst/>
                <a:latin typeface="Arial" panose="020B0604020202020204" pitchFamily="34" charset="0"/>
              </a:rPr>
              <a:t>chewed food moves down the </a:t>
            </a:r>
            <a:r>
              <a:rPr lang="en-AU" b="1" i="0" dirty="0" err="1" smtClean="0">
                <a:solidFill>
                  <a:srgbClr val="6F1E51"/>
                </a:solidFill>
                <a:effectLst/>
                <a:latin typeface="Arial" panose="020B0604020202020204" pitchFamily="34" charset="0"/>
              </a:rPr>
              <a:t>esophagus</a:t>
            </a:r>
            <a:r>
              <a:rPr lang="en-AU" b="1" i="0" dirty="0" smtClean="0">
                <a:solidFill>
                  <a:srgbClr val="6F1E51"/>
                </a:solidFill>
                <a:effectLst/>
                <a:latin typeface="Arial" panose="020B0604020202020204" pitchFamily="34" charset="0"/>
              </a:rPr>
              <a:t>.</a:t>
            </a:r>
            <a:r>
              <a:rPr lang="en-AU" b="0" i="0" dirty="0" smtClean="0">
                <a:solidFill>
                  <a:srgbClr val="444444"/>
                </a:solidFill>
                <a:effectLst/>
                <a:latin typeface="Arial" panose="020B0604020202020204" pitchFamily="34" charset="0"/>
              </a:rPr>
              <a:t> The </a:t>
            </a:r>
            <a:r>
              <a:rPr lang="en-AU" b="0" i="0" dirty="0" err="1" smtClean="0">
                <a:solidFill>
                  <a:srgbClr val="444444"/>
                </a:solidFill>
                <a:effectLst/>
                <a:latin typeface="Arial" panose="020B0604020202020204" pitchFamily="34" charset="0"/>
              </a:rPr>
              <a:t>esophagus</a:t>
            </a:r>
            <a:r>
              <a:rPr lang="en-AU" b="0" i="0" dirty="0" smtClean="0">
                <a:solidFill>
                  <a:srgbClr val="444444"/>
                </a:solidFill>
                <a:effectLst/>
                <a:latin typeface="Arial" panose="020B0604020202020204" pitchFamily="34" charset="0"/>
              </a:rPr>
              <a:t> acts as a </a:t>
            </a:r>
            <a:r>
              <a:rPr lang="en-AU" b="1" i="0" dirty="0" smtClean="0">
                <a:solidFill>
                  <a:srgbClr val="7C6899"/>
                </a:solidFill>
                <a:effectLst/>
                <a:latin typeface="Arial" panose="020B0604020202020204" pitchFamily="34" charset="0"/>
              </a:rPr>
              <a:t>'connection tube'</a:t>
            </a:r>
            <a:r>
              <a:rPr lang="en-AU" b="0" i="0" dirty="0" smtClean="0">
                <a:solidFill>
                  <a:srgbClr val="444444"/>
                </a:solidFill>
                <a:effectLst/>
                <a:latin typeface="Arial" panose="020B0604020202020204" pitchFamily="34" charset="0"/>
              </a:rPr>
              <a:t> between the mouth and stomach.</a:t>
            </a:r>
          </a:p>
          <a:p>
            <a:pPr algn="ctr"/>
            <a:r>
              <a:rPr lang="en-AU" b="0" i="0" dirty="0" smtClean="0">
                <a:solidFill>
                  <a:srgbClr val="444444"/>
                </a:solidFill>
                <a:effectLst/>
                <a:latin typeface="Arial" panose="020B0604020202020204" pitchFamily="34" charset="0"/>
              </a:rPr>
              <a:t> </a:t>
            </a:r>
          </a:p>
          <a:p>
            <a:r>
              <a:rPr lang="en-AU" b="0" i="0" dirty="0" smtClean="0">
                <a:solidFill>
                  <a:srgbClr val="444444"/>
                </a:solidFill>
                <a:effectLst/>
                <a:latin typeface="Arial" panose="020B0604020202020204" pitchFamily="34" charset="0"/>
              </a:rPr>
              <a:t>In the stomach, the chewed food </a:t>
            </a:r>
            <a:r>
              <a:rPr lang="en-AU" b="1" i="0" dirty="0" smtClean="0">
                <a:solidFill>
                  <a:srgbClr val="336B87"/>
                </a:solidFill>
                <a:effectLst/>
                <a:latin typeface="Arial" panose="020B0604020202020204" pitchFamily="34" charset="0"/>
              </a:rPr>
              <a:t>undergoes further mechanical and chemical digestion.</a:t>
            </a:r>
            <a:r>
              <a:rPr lang="en-AU" b="0" i="0" dirty="0" smtClean="0">
                <a:solidFill>
                  <a:srgbClr val="444444"/>
                </a:solidFill>
                <a:effectLst/>
                <a:latin typeface="Arial" panose="020B0604020202020204" pitchFamily="34" charset="0"/>
              </a:rPr>
              <a:t> Digestion in the stomach </a:t>
            </a:r>
            <a:r>
              <a:rPr lang="en-AU" b="1" i="0" dirty="0" smtClean="0">
                <a:solidFill>
                  <a:srgbClr val="6F1E51"/>
                </a:solidFill>
                <a:effectLst/>
                <a:latin typeface="Arial" panose="020B0604020202020204" pitchFamily="34" charset="0"/>
              </a:rPr>
              <a:t>occurs for several hours.</a:t>
            </a:r>
            <a:r>
              <a:rPr lang="en-AU" b="0" i="0" dirty="0" smtClean="0">
                <a:solidFill>
                  <a:srgbClr val="444444"/>
                </a:solidFill>
                <a:effectLst/>
                <a:latin typeface="Arial" panose="020B0604020202020204" pitchFamily="34" charset="0"/>
              </a:rPr>
              <a:t>  </a:t>
            </a:r>
            <a:endParaRPr lang="en-AU"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815958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47</Words>
  <Application>Microsoft Office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Organ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 Systems</dc:title>
  <dc:creator>Joseph D'cruz</dc:creator>
  <cp:lastModifiedBy>Joseph D'cruz</cp:lastModifiedBy>
  <cp:revision>2</cp:revision>
  <dcterms:created xsi:type="dcterms:W3CDTF">2020-09-05T12:01:42Z</dcterms:created>
  <dcterms:modified xsi:type="dcterms:W3CDTF">2020-09-05T12:11:03Z</dcterms:modified>
</cp:coreProperties>
</file>